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91" r:id="rId3"/>
    <p:sldId id="289" r:id="rId4"/>
    <p:sldId id="257" r:id="rId5"/>
    <p:sldId id="290" r:id="rId6"/>
    <p:sldId id="258" r:id="rId7"/>
    <p:sldId id="275" r:id="rId8"/>
    <p:sldId id="273" r:id="rId9"/>
    <p:sldId id="276" r:id="rId10"/>
    <p:sldId id="259" r:id="rId11"/>
    <p:sldId id="260" r:id="rId12"/>
    <p:sldId id="261" r:id="rId13"/>
    <p:sldId id="262" r:id="rId14"/>
    <p:sldId id="265" r:id="rId15"/>
    <p:sldId id="266" r:id="rId16"/>
    <p:sldId id="271" r:id="rId17"/>
    <p:sldId id="272" r:id="rId18"/>
    <p:sldId id="269" r:id="rId19"/>
    <p:sldId id="270" r:id="rId20"/>
    <p:sldId id="267" r:id="rId21"/>
    <p:sldId id="287" r:id="rId22"/>
    <p:sldId id="284" r:id="rId23"/>
    <p:sldId id="285" r:id="rId24"/>
    <p:sldId id="286" r:id="rId25"/>
    <p:sldId id="288" r:id="rId26"/>
    <p:sldId id="292" r:id="rId27"/>
    <p:sldId id="277" r:id="rId28"/>
    <p:sldId id="278" r:id="rId29"/>
    <p:sldId id="279" r:id="rId30"/>
    <p:sldId id="280" r:id="rId31"/>
    <p:sldId id="281" r:id="rId32"/>
    <p:sldId id="294" r:id="rId33"/>
    <p:sldId id="282" r:id="rId34"/>
    <p:sldId id="293" r:id="rId35"/>
    <p:sldId id="295" r:id="rId36"/>
    <p:sldId id="29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23" autoAdjust="0"/>
  </p:normalViewPr>
  <p:slideViewPr>
    <p:cSldViewPr snapToGrid="0" snapToObjects="1">
      <p:cViewPr varScale="1">
        <p:scale>
          <a:sx n="167" d="100"/>
          <a:sy n="167" d="100"/>
        </p:scale>
        <p:origin x="-120" y="-616"/>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notesViewPr>
    <p:cSldViewPr snapToGrid="0" snapToObjects="1">
      <p:cViewPr varScale="1">
        <p:scale>
          <a:sx n="99" d="100"/>
          <a:sy n="99" d="100"/>
        </p:scale>
        <p:origin x="-35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A62C35-BB81-3C44-98B7-A89B54041B61}" type="datetimeFigureOut">
              <a:rPr lang="en-US" smtClean="0"/>
              <a:t>6/23/17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B31B80-B124-6F40-A109-2978D9E677D7}" type="slidenum">
              <a:rPr lang="en-US" smtClean="0"/>
              <a:t>‹#›</a:t>
            </a:fld>
            <a:endParaRPr lang="en-US"/>
          </a:p>
        </p:txBody>
      </p:sp>
    </p:spTree>
    <p:extLst>
      <p:ext uri="{BB962C8B-B14F-4D97-AF65-F5344CB8AC3E}">
        <p14:creationId xmlns:p14="http://schemas.microsoft.com/office/powerpoint/2010/main" val="28457486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4</a:t>
            </a:fld>
            <a:endParaRPr lang="en-US"/>
          </a:p>
        </p:txBody>
      </p:sp>
    </p:spTree>
    <p:extLst>
      <p:ext uri="{BB962C8B-B14F-4D97-AF65-F5344CB8AC3E}">
        <p14:creationId xmlns:p14="http://schemas.microsoft.com/office/powerpoint/2010/main" val="129482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Who do you know on these lists of names?</a:t>
            </a:r>
          </a:p>
          <a:p>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31</a:t>
            </a:fld>
            <a:endParaRPr lang="en-US"/>
          </a:p>
        </p:txBody>
      </p:sp>
    </p:spTree>
    <p:extLst>
      <p:ext uri="{BB962C8B-B14F-4D97-AF65-F5344CB8AC3E}">
        <p14:creationId xmlns:p14="http://schemas.microsoft.com/office/powerpoint/2010/main" val="404248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Bill Waddington, </a:t>
            </a:r>
            <a:r>
              <a:rPr lang="en-US" dirty="0" smtClean="0"/>
              <a:t>especially more women.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32</a:t>
            </a:fld>
            <a:endParaRPr lang="en-US"/>
          </a:p>
        </p:txBody>
      </p:sp>
    </p:spTree>
    <p:extLst>
      <p:ext uri="{BB962C8B-B14F-4D97-AF65-F5344CB8AC3E}">
        <p14:creationId xmlns:p14="http://schemas.microsoft.com/office/powerpoint/2010/main" val="3182017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Divided</a:t>
            </a:r>
            <a:r>
              <a:rPr lang="en-US" sz="1400" baseline="0" dirty="0" smtClean="0"/>
              <a:t> off from Salem Monthly Meeting</a:t>
            </a:r>
          </a:p>
          <a:p>
            <a:r>
              <a:rPr lang="en-US" sz="1400" dirty="0" smtClean="0"/>
              <a:t>Thus the reason why the Alloways Creek meetinghouse expansion</a:t>
            </a:r>
            <a:r>
              <a:rPr lang="en-US" sz="1400" baseline="0" dirty="0" smtClean="0"/>
              <a:t> was built in 1784.</a:t>
            </a:r>
            <a:endParaRPr lang="en-US" sz="1400" dirty="0"/>
          </a:p>
        </p:txBody>
      </p:sp>
      <p:sp>
        <p:nvSpPr>
          <p:cNvPr id="4" name="Slide Number Placeholder 3"/>
          <p:cNvSpPr>
            <a:spLocks noGrp="1"/>
          </p:cNvSpPr>
          <p:nvPr>
            <p:ph type="sldNum" sz="quarter" idx="10"/>
          </p:nvPr>
        </p:nvSpPr>
        <p:spPr/>
        <p:txBody>
          <a:bodyPr/>
          <a:lstStyle/>
          <a:p>
            <a:fld id="{F1B31B80-B124-6F40-A109-2978D9E677D7}" type="slidenum">
              <a:rPr lang="en-US" smtClean="0"/>
              <a:t>5</a:t>
            </a:fld>
            <a:endParaRPr lang="en-US"/>
          </a:p>
        </p:txBody>
      </p:sp>
    </p:spTree>
    <p:extLst>
      <p:ext uri="{BB962C8B-B14F-4D97-AF65-F5344CB8AC3E}">
        <p14:creationId xmlns:p14="http://schemas.microsoft.com/office/powerpoint/2010/main" val="2696957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the</a:t>
            </a:r>
            <a:r>
              <a:rPr lang="en-US" baseline="0" dirty="0" smtClean="0"/>
              <a:t> footer stone for one of the posts, and the marks and tab on the brick wall where this was attached to the west end wall.</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7</a:t>
            </a:fld>
            <a:endParaRPr lang="en-US"/>
          </a:p>
        </p:txBody>
      </p:sp>
    </p:spTree>
    <p:extLst>
      <p:ext uri="{BB962C8B-B14F-4D97-AF65-F5344CB8AC3E}">
        <p14:creationId xmlns:p14="http://schemas.microsoft.com/office/powerpoint/2010/main" val="298145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Note</a:t>
            </a:r>
            <a:r>
              <a:rPr lang="en-US" sz="1400" baseline="0" dirty="0" smtClean="0"/>
              <a:t> the horses and buggies in the horse shed, and the absence of the west portico</a:t>
            </a:r>
            <a:endParaRPr lang="en-US" sz="1400" dirty="0"/>
          </a:p>
        </p:txBody>
      </p:sp>
      <p:sp>
        <p:nvSpPr>
          <p:cNvPr id="4" name="Slide Number Placeholder 3"/>
          <p:cNvSpPr>
            <a:spLocks noGrp="1"/>
          </p:cNvSpPr>
          <p:nvPr>
            <p:ph type="sldNum" sz="quarter" idx="10"/>
          </p:nvPr>
        </p:nvSpPr>
        <p:spPr/>
        <p:txBody>
          <a:bodyPr/>
          <a:lstStyle/>
          <a:p>
            <a:fld id="{F1B31B80-B124-6F40-A109-2978D9E677D7}" type="slidenum">
              <a:rPr lang="en-US" smtClean="0"/>
              <a:t>8</a:t>
            </a:fld>
            <a:endParaRPr lang="en-US"/>
          </a:p>
        </p:txBody>
      </p:sp>
    </p:spTree>
    <p:extLst>
      <p:ext uri="{BB962C8B-B14F-4D97-AF65-F5344CB8AC3E}">
        <p14:creationId xmlns:p14="http://schemas.microsoft.com/office/powerpoint/2010/main" val="342562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Ivy</a:t>
            </a:r>
            <a:r>
              <a:rPr lang="en-US" baseline="0" dirty="0" smtClean="0"/>
              <a:t> and plaque on front wall</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11</a:t>
            </a:fld>
            <a:endParaRPr lang="en-US"/>
          </a:p>
        </p:txBody>
      </p:sp>
    </p:spTree>
    <p:extLst>
      <p:ext uri="{BB962C8B-B14F-4D97-AF65-F5344CB8AC3E}">
        <p14:creationId xmlns:p14="http://schemas.microsoft.com/office/powerpoint/2010/main" val="275918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plaque is gone</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13</a:t>
            </a:fld>
            <a:endParaRPr lang="en-US"/>
          </a:p>
        </p:txBody>
      </p:sp>
    </p:spTree>
    <p:extLst>
      <p:ext uri="{BB962C8B-B14F-4D97-AF65-F5344CB8AC3E}">
        <p14:creationId xmlns:p14="http://schemas.microsoft.com/office/powerpoint/2010/main" val="2942216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electric in Hancock’s bridge!</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14</a:t>
            </a:fld>
            <a:endParaRPr lang="en-US"/>
          </a:p>
        </p:txBody>
      </p:sp>
    </p:spTree>
    <p:extLst>
      <p:ext uri="{BB962C8B-B14F-4D97-AF65-F5344CB8AC3E}">
        <p14:creationId xmlns:p14="http://schemas.microsoft.com/office/powerpoint/2010/main" val="3290104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Walter Hall (?)</a:t>
            </a:r>
          </a:p>
          <a:p>
            <a:r>
              <a:rPr lang="en-US" dirty="0" smtClean="0"/>
              <a:t>Former clerk of Salem Meeting and Salem Quarterly Meeting, and president of the Salem County Historical</a:t>
            </a:r>
            <a:r>
              <a:rPr lang="en-US" baseline="0" dirty="0" smtClean="0"/>
              <a:t> Society.</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15</a:t>
            </a:fld>
            <a:endParaRPr lang="en-US"/>
          </a:p>
        </p:txBody>
      </p:sp>
    </p:spTree>
    <p:extLst>
      <p:ext uri="{BB962C8B-B14F-4D97-AF65-F5344CB8AC3E}">
        <p14:creationId xmlns:p14="http://schemas.microsoft.com/office/powerpoint/2010/main" val="2974899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plaque is back.</a:t>
            </a:r>
            <a:endParaRPr lang="en-US" dirty="0"/>
          </a:p>
        </p:txBody>
      </p:sp>
      <p:sp>
        <p:nvSpPr>
          <p:cNvPr id="4" name="Slide Number Placeholder 3"/>
          <p:cNvSpPr>
            <a:spLocks noGrp="1"/>
          </p:cNvSpPr>
          <p:nvPr>
            <p:ph type="sldNum" sz="quarter" idx="10"/>
          </p:nvPr>
        </p:nvSpPr>
        <p:spPr/>
        <p:txBody>
          <a:bodyPr/>
          <a:lstStyle/>
          <a:p>
            <a:fld id="{F1B31B80-B124-6F40-A109-2978D9E677D7}" type="slidenum">
              <a:rPr lang="en-US" smtClean="0"/>
              <a:t>16</a:t>
            </a:fld>
            <a:endParaRPr lang="en-US"/>
          </a:p>
        </p:txBody>
      </p:sp>
    </p:spTree>
    <p:extLst>
      <p:ext uri="{BB962C8B-B14F-4D97-AF65-F5344CB8AC3E}">
        <p14:creationId xmlns:p14="http://schemas.microsoft.com/office/powerpoint/2010/main" val="412911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transition xmlns:p14="http://schemas.microsoft.com/office/powerpoint/2010/mai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transition xmlns:p14="http://schemas.microsoft.com/office/powerpoint/2010/mai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transition xmlns:p14="http://schemas.microsoft.com/office/powerpoint/2010/mai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transition xmlns:p14="http://schemas.microsoft.com/office/powerpoint/2010/mai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transition xmlns:p14="http://schemas.microsoft.com/office/powerpoint/2010/mai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transition xmlns:p14="http://schemas.microsoft.com/office/powerpoint/2010/mai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transition xmlns:p14="http://schemas.microsoft.com/office/powerpoint/2010/mai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transition xmlns:p14="http://schemas.microsoft.com/office/powerpoint/2010/mai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transition xmlns:p14="http://schemas.microsoft.com/office/powerpoint/2010/mai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transition xmlns:p14="http://schemas.microsoft.com/office/powerpoint/2010/mai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transition xmlns:p14="http://schemas.microsoft.com/office/powerpoint/2010/main" spd="slow">
    <p:wip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1756 Alloways Creek Quaker Meetinghouse</a:t>
            </a:r>
            <a:endParaRPr lang="en-US" dirty="0"/>
          </a:p>
        </p:txBody>
      </p:sp>
      <p:sp>
        <p:nvSpPr>
          <p:cNvPr id="3" name="Subtitle 2"/>
          <p:cNvSpPr>
            <a:spLocks noGrp="1"/>
          </p:cNvSpPr>
          <p:nvPr>
            <p:ph type="subTitle" idx="1"/>
          </p:nvPr>
        </p:nvSpPr>
        <p:spPr/>
        <p:txBody>
          <a:bodyPr/>
          <a:lstStyle/>
          <a:p>
            <a:r>
              <a:rPr lang="en-US" dirty="0" smtClean="0"/>
              <a:t>Alloways Creek Preparative Meeting</a:t>
            </a:r>
          </a:p>
          <a:p>
            <a:r>
              <a:rPr lang="en-US" dirty="0" smtClean="0"/>
              <a:t>Established 1679</a:t>
            </a:r>
            <a:endParaRPr lang="en-US" dirty="0"/>
          </a:p>
        </p:txBody>
      </p:sp>
    </p:spTree>
    <p:extLst>
      <p:ext uri="{BB962C8B-B14F-4D97-AF65-F5344CB8AC3E}">
        <p14:creationId xmlns:p14="http://schemas.microsoft.com/office/powerpoint/2010/main" val="3947306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thmore College - Swarthmore, PA, August 8, 2016 - 5 of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56156" y="-991737"/>
            <a:ext cx="6631687" cy="8842248"/>
          </a:xfrm>
          <a:prstGeom prst="rect">
            <a:avLst/>
          </a:prstGeom>
        </p:spPr>
      </p:pic>
    </p:spTree>
    <p:extLst>
      <p:ext uri="{BB962C8B-B14F-4D97-AF65-F5344CB8AC3E}">
        <p14:creationId xmlns:p14="http://schemas.microsoft.com/office/powerpoint/2010/main" val="235338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arthmore College - Swarthmore, PA, August 8, 2016 - 8 of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37443" y="-1143794"/>
            <a:ext cx="6862763" cy="9150350"/>
          </a:xfrm>
          <a:prstGeom prst="rect">
            <a:avLst/>
          </a:prstGeom>
        </p:spPr>
      </p:pic>
    </p:spTree>
    <p:extLst>
      <p:ext uri="{BB962C8B-B14F-4D97-AF65-F5344CB8AC3E}">
        <p14:creationId xmlns:p14="http://schemas.microsoft.com/office/powerpoint/2010/main" val="11665304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warthmore College - Swarthmore, PA, August 8, 2016 - 9 of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7443" y="-1143794"/>
            <a:ext cx="6862763" cy="9150350"/>
          </a:xfrm>
          <a:prstGeom prst="rect">
            <a:avLst/>
          </a:prstGeom>
        </p:spPr>
      </p:pic>
    </p:spTree>
    <p:extLst>
      <p:ext uri="{BB962C8B-B14F-4D97-AF65-F5344CB8AC3E}">
        <p14:creationId xmlns:p14="http://schemas.microsoft.com/office/powerpoint/2010/main" val="6588950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thmore College - Swarthmore, PA, August 8, 2016 - 10 of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73111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arthmore College - Swarthmore, PA, August 8, 2016 - 15 of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7771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thmore College - Swarthmore, PA, August 8, 2016 - 21 of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9144000" cy="5857399"/>
          </a:xfrm>
          <a:prstGeom prst="rect">
            <a:avLst/>
          </a:prstGeom>
        </p:spPr>
      </p:pic>
    </p:spTree>
    <p:extLst>
      <p:ext uri="{BB962C8B-B14F-4D97-AF65-F5344CB8AC3E}">
        <p14:creationId xmlns:p14="http://schemas.microsoft.com/office/powerpoint/2010/main" val="2306430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ext Placeholder 3"/>
          <p:cNvSpPr>
            <a:spLocks noGrp="1"/>
          </p:cNvSpPr>
          <p:nvPr>
            <p:ph type="body" orient="vert" idx="1"/>
          </p:nvPr>
        </p:nvSpPr>
        <p:spPr>
          <a:xfrm>
            <a:off x="457200" y="274639"/>
            <a:ext cx="5687227" cy="4610122"/>
          </a:xfrm>
        </p:spPr>
        <p:txBody>
          <a:bodyPr/>
          <a:lstStyle/>
          <a:p>
            <a:endParaRPr lang="en-US" dirty="0"/>
          </a:p>
        </p:txBody>
      </p:sp>
      <p:pic>
        <p:nvPicPr>
          <p:cNvPr id="2" name="Picture 1" descr="000.711.15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559"/>
            <a:ext cx="9144000" cy="7345442"/>
          </a:xfrm>
          <a:prstGeom prst="rect">
            <a:avLst/>
          </a:prstGeom>
        </p:spPr>
      </p:pic>
      <p:sp>
        <p:nvSpPr>
          <p:cNvPr id="7" name="TextBox 6"/>
          <p:cNvSpPr txBox="1"/>
          <p:nvPr/>
        </p:nvSpPr>
        <p:spPr>
          <a:xfrm>
            <a:off x="0" y="5958085"/>
            <a:ext cx="1668837" cy="861774"/>
          </a:xfrm>
          <a:prstGeom prst="rect">
            <a:avLst/>
          </a:prstGeom>
          <a:noFill/>
        </p:spPr>
        <p:txBody>
          <a:bodyPr wrap="square" rtlCol="0">
            <a:spAutoFit/>
          </a:bodyPr>
          <a:lstStyle/>
          <a:p>
            <a:pPr algn="ctr"/>
            <a:r>
              <a:rPr lang="en-US" sz="1000" dirty="0" smtClean="0">
                <a:solidFill>
                  <a:srgbClr val="FFFFFF"/>
                </a:solidFill>
              </a:rPr>
              <a:t>From the Bridgeton Evening News, June 25, 1941</a:t>
            </a:r>
          </a:p>
          <a:p>
            <a:pPr algn="ctr"/>
            <a:endParaRPr lang="en-US" sz="1000" dirty="0" smtClean="0">
              <a:solidFill>
                <a:srgbClr val="FFFFFF"/>
              </a:solidFill>
            </a:endParaRPr>
          </a:p>
          <a:p>
            <a:pPr algn="ctr"/>
            <a:r>
              <a:rPr lang="en-US" sz="1000" i="1" dirty="0" smtClean="0">
                <a:solidFill>
                  <a:srgbClr val="FFFFFF"/>
                </a:solidFill>
              </a:rPr>
              <a:t>Courtesy of the Salem County Historical Society</a:t>
            </a:r>
            <a:endParaRPr lang="en-US" sz="1000" i="1" dirty="0">
              <a:solidFill>
                <a:srgbClr val="FFFFFF"/>
              </a:solidFill>
            </a:endParaRPr>
          </a:p>
        </p:txBody>
      </p:sp>
    </p:spTree>
    <p:extLst>
      <p:ext uri="{BB962C8B-B14F-4D97-AF65-F5344CB8AC3E}">
        <p14:creationId xmlns:p14="http://schemas.microsoft.com/office/powerpoint/2010/main" val="2437278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711.15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0" y="-333455"/>
            <a:ext cx="9043941" cy="7265064"/>
          </a:xfrm>
          <a:prstGeom prst="rect">
            <a:avLst/>
          </a:prstGeom>
        </p:spPr>
      </p:pic>
      <p:sp>
        <p:nvSpPr>
          <p:cNvPr id="3" name="Title 2"/>
          <p:cNvSpPr>
            <a:spLocks noGrp="1"/>
          </p:cNvSpPr>
          <p:nvPr>
            <p:ph type="title" orient="vert"/>
          </p:nvPr>
        </p:nvSpPr>
        <p:spPr>
          <a:xfrm rot="16200000">
            <a:off x="1394439" y="-694672"/>
            <a:ext cx="6959991" cy="8116967"/>
          </a:xfrm>
          <a:solidFill>
            <a:schemeClr val="tx1">
              <a:lumMod val="85000"/>
              <a:alpha val="51000"/>
            </a:schemeClr>
          </a:solidFill>
        </p:spPr>
        <p:txBody>
          <a:bodyPr anchor="t" anchorCtr="0">
            <a:noAutofit/>
          </a:bodyPr>
          <a:lstStyle/>
          <a:p>
            <a:pPr algn="l"/>
            <a:r>
              <a:rPr lang="en-US" sz="2000" b="1" dirty="0" smtClean="0">
                <a:solidFill>
                  <a:srgbClr val="000000"/>
                </a:solidFill>
              </a:rPr>
              <a:t>“Part of the audience which had jammed the old Friends Meeting House in Hancock’s Bridge, following the meeting of members and friends of the Cumberland County Historical Society,  Salem County Historical Society, and the Cumberland County Friends of the Hancock House, as they stopped to meet and greet friends on the lawn of the building, which has a remarkable appeal to those who acknowledge the debt of the present to the past and recognize the obligation to future generations. </a:t>
            </a:r>
            <a:br>
              <a:rPr lang="en-US" sz="2000" b="1" dirty="0" smtClean="0">
                <a:solidFill>
                  <a:srgbClr val="000000"/>
                </a:solidFill>
              </a:rPr>
            </a:br>
            <a:r>
              <a:rPr lang="en-US" sz="2000" b="1" dirty="0">
                <a:solidFill>
                  <a:srgbClr val="000000"/>
                </a:solidFill>
              </a:rPr>
              <a:t/>
            </a:r>
            <a:br>
              <a:rPr lang="en-US" sz="2000" b="1" dirty="0">
                <a:solidFill>
                  <a:srgbClr val="000000"/>
                </a:solidFill>
              </a:rPr>
            </a:br>
            <a:r>
              <a:rPr lang="en-US" sz="2000" b="1" dirty="0" smtClean="0">
                <a:solidFill>
                  <a:srgbClr val="000000"/>
                </a:solidFill>
              </a:rPr>
              <a:t>The building, in the traditional Friends architecture, is in an excellent state of preservation and the interior has recently been restored under the capable direction of the Salem County Historical Society, of which Walter Hall is the president, and he has been given a large share of the credit. </a:t>
            </a:r>
            <a:br>
              <a:rPr lang="en-US" sz="2000" b="1" dirty="0" smtClean="0">
                <a:solidFill>
                  <a:srgbClr val="000000"/>
                </a:solidFill>
              </a:rPr>
            </a:br>
            <a:r>
              <a:rPr lang="en-US" sz="2000" b="1" dirty="0">
                <a:solidFill>
                  <a:srgbClr val="000000"/>
                </a:solidFill>
              </a:rPr>
              <a:t/>
            </a:r>
            <a:br>
              <a:rPr lang="en-US" sz="2000" b="1" dirty="0">
                <a:solidFill>
                  <a:srgbClr val="000000"/>
                </a:solidFill>
              </a:rPr>
            </a:br>
            <a:r>
              <a:rPr lang="en-US" sz="2000" b="1" dirty="0" smtClean="0">
                <a:solidFill>
                  <a:srgbClr val="000000"/>
                </a:solidFill>
              </a:rPr>
              <a:t>The group lingered here following the meeting and much attention was given to the memorial stones which extend on either side of the path from the entrance toward the road. Mr. Hall explained that when they first became interested in Friends who had been associated with this Friends Meeting years before, they found the modest headstones with the names of the old worthies likely to be lost or forgotten and so they had stones deeply cut with their names and dates and placed them just above the surface of the ground as an enduring memorial. “</a:t>
            </a:r>
            <a:endParaRPr lang="en-US" sz="2000" b="1" dirty="0">
              <a:solidFill>
                <a:srgbClr val="000000"/>
              </a:solidFill>
            </a:endParaRPr>
          </a:p>
        </p:txBody>
      </p:sp>
      <p:sp>
        <p:nvSpPr>
          <p:cNvPr id="5" name="TextBox 4"/>
          <p:cNvSpPr txBox="1"/>
          <p:nvPr/>
        </p:nvSpPr>
        <p:spPr>
          <a:xfrm>
            <a:off x="-118700" y="4956591"/>
            <a:ext cx="877892" cy="1785104"/>
          </a:xfrm>
          <a:prstGeom prst="rect">
            <a:avLst/>
          </a:prstGeom>
          <a:solidFill>
            <a:schemeClr val="tx1">
              <a:lumMod val="85000"/>
              <a:alpha val="27000"/>
            </a:schemeClr>
          </a:solidFill>
        </p:spPr>
        <p:txBody>
          <a:bodyPr wrap="square" rtlCol="0">
            <a:spAutoFit/>
          </a:bodyPr>
          <a:lstStyle/>
          <a:p>
            <a:pPr algn="ctr"/>
            <a:r>
              <a:rPr lang="en-US" sz="1000" dirty="0" smtClean="0">
                <a:solidFill>
                  <a:srgbClr val="FFFFFF"/>
                </a:solidFill>
              </a:rPr>
              <a:t>From the Bridgeton Evening News, June 25, 1941</a:t>
            </a:r>
          </a:p>
          <a:p>
            <a:pPr algn="ctr"/>
            <a:endParaRPr lang="en-US" sz="1000" dirty="0" smtClean="0">
              <a:solidFill>
                <a:srgbClr val="FFFFFF"/>
              </a:solidFill>
            </a:endParaRPr>
          </a:p>
          <a:p>
            <a:pPr algn="ctr"/>
            <a:r>
              <a:rPr lang="en-US" sz="1000" i="1" dirty="0" smtClean="0">
                <a:solidFill>
                  <a:srgbClr val="FFFFFF"/>
                </a:solidFill>
              </a:rPr>
              <a:t>Courtesy of the Salem County Historical Society</a:t>
            </a:r>
            <a:endParaRPr lang="en-US" sz="1000" i="1" dirty="0">
              <a:solidFill>
                <a:srgbClr val="FFFFFF"/>
              </a:solidFill>
            </a:endParaRPr>
          </a:p>
        </p:txBody>
      </p:sp>
    </p:spTree>
    <p:extLst>
      <p:ext uri="{BB962C8B-B14F-4D97-AF65-F5344CB8AC3E}">
        <p14:creationId xmlns:p14="http://schemas.microsoft.com/office/powerpoint/2010/main" val="2547113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711.14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1102" y="751100"/>
            <a:ext cx="6818061" cy="5315855"/>
          </a:xfrm>
          <a:prstGeom prst="rect">
            <a:avLst/>
          </a:prstGeom>
        </p:spPr>
      </p:pic>
      <p:sp>
        <p:nvSpPr>
          <p:cNvPr id="3" name="Title 2"/>
          <p:cNvSpPr>
            <a:spLocks noGrp="1"/>
          </p:cNvSpPr>
          <p:nvPr>
            <p:ph type="title"/>
          </p:nvPr>
        </p:nvSpPr>
        <p:spPr>
          <a:xfrm>
            <a:off x="5122769" y="115483"/>
            <a:ext cx="4021231" cy="5446830"/>
          </a:xfrm>
        </p:spPr>
        <p:txBody>
          <a:bodyPr>
            <a:noAutofit/>
          </a:bodyPr>
          <a:lstStyle/>
          <a:p>
            <a:r>
              <a:rPr lang="en-US" sz="1800" dirty="0">
                <a:solidFill>
                  <a:srgbClr val="F2F2F2"/>
                </a:solidFill>
              </a:rPr>
              <a:t>Alloways Creek Meetinghouse</a:t>
            </a:r>
            <a:br>
              <a:rPr lang="en-US" sz="1800" dirty="0">
                <a:solidFill>
                  <a:srgbClr val="F2F2F2"/>
                </a:solidFill>
              </a:rPr>
            </a:br>
            <a:r>
              <a:rPr lang="en-US" sz="1800" dirty="0">
                <a:solidFill>
                  <a:srgbClr val="F2F2F2"/>
                </a:solidFill>
              </a:rPr>
              <a:t>Interior, showing items on upstairs wall. </a:t>
            </a:r>
            <a:r>
              <a:rPr lang="en-US" sz="1800" dirty="0" smtClean="0">
                <a:solidFill>
                  <a:srgbClr val="F2F2F2"/>
                </a:solidFill>
              </a:rPr>
              <a:t/>
            </a:r>
            <a:br>
              <a:rPr lang="en-US" sz="1800" dirty="0" smtClean="0">
                <a:solidFill>
                  <a:srgbClr val="F2F2F2"/>
                </a:solidFill>
              </a:rPr>
            </a:br>
            <a:r>
              <a:rPr lang="en-US" sz="1800" dirty="0">
                <a:solidFill>
                  <a:srgbClr val="F2F2F2"/>
                </a:solidFill>
              </a:rPr>
              <a:t/>
            </a:r>
            <a:br>
              <a:rPr lang="en-US" sz="1800" dirty="0">
                <a:solidFill>
                  <a:srgbClr val="F2F2F2"/>
                </a:solidFill>
              </a:rPr>
            </a:br>
            <a:r>
              <a:rPr lang="en-US" sz="1800" dirty="0" smtClean="0">
                <a:solidFill>
                  <a:srgbClr val="F2F2F2"/>
                </a:solidFill>
              </a:rPr>
              <a:t>Framed documents were </a:t>
            </a:r>
            <a:r>
              <a:rPr lang="en-US" sz="1800" dirty="0">
                <a:solidFill>
                  <a:srgbClr val="F2F2F2"/>
                </a:solidFill>
              </a:rPr>
              <a:t>moved to Swarthmore Friends Historical </a:t>
            </a:r>
            <a:r>
              <a:rPr lang="en-US" sz="1800" dirty="0" smtClean="0">
                <a:solidFill>
                  <a:srgbClr val="F2F2F2"/>
                </a:solidFill>
              </a:rPr>
              <a:t>Library. </a:t>
            </a:r>
            <a:br>
              <a:rPr lang="en-US" sz="1800" dirty="0" smtClean="0">
                <a:solidFill>
                  <a:srgbClr val="F2F2F2"/>
                </a:solidFill>
              </a:rPr>
            </a:br>
            <a:r>
              <a:rPr lang="en-US" sz="1800" dirty="0" smtClean="0">
                <a:solidFill>
                  <a:srgbClr val="F2F2F2"/>
                </a:solidFill>
              </a:rPr>
              <a:t/>
            </a:r>
            <a:br>
              <a:rPr lang="en-US" sz="1800" dirty="0" smtClean="0">
                <a:solidFill>
                  <a:srgbClr val="F2F2F2"/>
                </a:solidFill>
              </a:rPr>
            </a:br>
            <a:r>
              <a:rPr lang="en-US" sz="1800" dirty="0" smtClean="0">
                <a:solidFill>
                  <a:srgbClr val="F2F2F2"/>
                </a:solidFill>
              </a:rPr>
              <a:t>The painting is of the Cedar Plank house in </a:t>
            </a:r>
            <a:r>
              <a:rPr lang="en-US" sz="1800" dirty="0" smtClean="0">
                <a:solidFill>
                  <a:srgbClr val="F2F2F2"/>
                </a:solidFill>
              </a:rPr>
              <a:t>Salem: </a:t>
            </a:r>
            <a:r>
              <a:rPr lang="en-US" sz="1800" dirty="0" smtClean="0">
                <a:solidFill>
                  <a:srgbClr val="F2F2F2"/>
                </a:solidFill>
              </a:rPr>
              <a:t>this picture </a:t>
            </a:r>
            <a:r>
              <a:rPr lang="en-US" sz="1800" dirty="0" smtClean="0">
                <a:solidFill>
                  <a:srgbClr val="F2F2F2"/>
                </a:solidFill>
              </a:rPr>
              <a:t>on loan from the Salem </a:t>
            </a:r>
            <a:r>
              <a:rPr lang="en-US" sz="1800" dirty="0" smtClean="0">
                <a:solidFill>
                  <a:srgbClr val="F2F2F2"/>
                </a:solidFill>
              </a:rPr>
              <a:t>County Historical </a:t>
            </a:r>
            <a:r>
              <a:rPr lang="en-US" sz="1800" dirty="0" smtClean="0">
                <a:solidFill>
                  <a:srgbClr val="F2F2F2"/>
                </a:solidFill>
              </a:rPr>
              <a:t>Society</a:t>
            </a:r>
            <a:br>
              <a:rPr lang="en-US" sz="1800" dirty="0" smtClean="0">
                <a:solidFill>
                  <a:srgbClr val="F2F2F2"/>
                </a:solidFill>
              </a:rPr>
            </a:br>
            <a:r>
              <a:rPr lang="en-US" sz="1800" dirty="0">
                <a:solidFill>
                  <a:srgbClr val="F2F2F2"/>
                </a:solidFill>
              </a:rPr>
              <a:t/>
            </a:r>
            <a:br>
              <a:rPr lang="en-US" sz="1800" dirty="0">
                <a:solidFill>
                  <a:srgbClr val="F2F2F2"/>
                </a:solidFill>
              </a:rPr>
            </a:br>
            <a:r>
              <a:rPr lang="en-US" sz="1800" dirty="0" smtClean="0">
                <a:solidFill>
                  <a:srgbClr val="F2F2F2"/>
                </a:solidFill>
              </a:rPr>
              <a:t>Note the old cushions on the benches, and the rope pulley system for opening and closing the upper partitions.</a:t>
            </a:r>
            <a:endParaRPr lang="en-US" sz="1800" dirty="0"/>
          </a:p>
        </p:txBody>
      </p:sp>
      <p:sp>
        <p:nvSpPr>
          <p:cNvPr id="4" name="Left Arrow 3"/>
          <p:cNvSpPr/>
          <p:nvPr/>
        </p:nvSpPr>
        <p:spPr>
          <a:xfrm>
            <a:off x="993335" y="347645"/>
            <a:ext cx="645667" cy="319265"/>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3753386" y="1433147"/>
            <a:ext cx="659858" cy="283792"/>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588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8200" y="5036"/>
            <a:ext cx="8229600" cy="1143000"/>
          </a:xfrm>
        </p:spPr>
        <p:txBody>
          <a:bodyPr>
            <a:noAutofit/>
          </a:bodyPr>
          <a:lstStyle/>
          <a:p>
            <a:r>
              <a:rPr lang="en-US" sz="2000" dirty="0" smtClean="0">
                <a:solidFill>
                  <a:srgbClr val="F2F2F2"/>
                </a:solidFill>
              </a:rPr>
              <a:t>Alloways Creek Meetinghouse</a:t>
            </a:r>
            <a:r>
              <a:rPr lang="en-US" sz="2000" dirty="0">
                <a:solidFill>
                  <a:srgbClr val="F2F2F2"/>
                </a:solidFill>
              </a:rPr>
              <a:t> </a:t>
            </a:r>
            <a:r>
              <a:rPr lang="en-US" sz="2000" dirty="0" smtClean="0">
                <a:solidFill>
                  <a:srgbClr val="F2F2F2"/>
                </a:solidFill>
              </a:rPr>
              <a:t>Interior, showing items on upstairs wall. </a:t>
            </a:r>
            <a:br>
              <a:rPr lang="en-US" sz="2000" dirty="0" smtClean="0">
                <a:solidFill>
                  <a:srgbClr val="F2F2F2"/>
                </a:solidFill>
              </a:rPr>
            </a:br>
            <a:r>
              <a:rPr lang="en-US" sz="2000" dirty="0" smtClean="0">
                <a:solidFill>
                  <a:srgbClr val="F2F2F2"/>
                </a:solidFill>
              </a:rPr>
              <a:t>Most were moved to Swarthmore Friends Historical Library. </a:t>
            </a:r>
            <a:br>
              <a:rPr lang="en-US" sz="2000" dirty="0" smtClean="0">
                <a:solidFill>
                  <a:srgbClr val="F2F2F2"/>
                </a:solidFill>
              </a:rPr>
            </a:br>
            <a:r>
              <a:rPr lang="en-US" sz="2000" dirty="0" smtClean="0">
                <a:solidFill>
                  <a:srgbClr val="F2F2F2"/>
                </a:solidFill>
              </a:rPr>
              <a:t>Note the old cushions on the benches, and the clerk’s table.</a:t>
            </a:r>
            <a:endParaRPr lang="en-US" sz="2000" dirty="0">
              <a:solidFill>
                <a:srgbClr val="F2F2F2"/>
              </a:solidFill>
            </a:endParaRPr>
          </a:p>
        </p:txBody>
      </p:sp>
      <p:pic>
        <p:nvPicPr>
          <p:cNvPr id="3" name="Picture 2" descr="000.711.14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31" y="1378927"/>
            <a:ext cx="7027403" cy="5479073"/>
          </a:xfrm>
          <a:prstGeom prst="rect">
            <a:avLst/>
          </a:prstGeom>
        </p:spPr>
      </p:pic>
      <p:sp>
        <p:nvSpPr>
          <p:cNvPr id="2" name="Striped Right Arrow 1"/>
          <p:cNvSpPr/>
          <p:nvPr/>
        </p:nvSpPr>
        <p:spPr>
          <a:xfrm rot="5400000">
            <a:off x="461211" y="4029843"/>
            <a:ext cx="688239" cy="340550"/>
          </a:xfrm>
          <a:prstGeom prst="striped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9820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goals today</a:t>
            </a:r>
            <a:endParaRPr lang="en-US" dirty="0"/>
          </a:p>
        </p:txBody>
      </p:sp>
      <p:sp>
        <p:nvSpPr>
          <p:cNvPr id="3" name="Content Placeholder 2"/>
          <p:cNvSpPr>
            <a:spLocks noGrp="1"/>
          </p:cNvSpPr>
          <p:nvPr>
            <p:ph idx="1"/>
          </p:nvPr>
        </p:nvSpPr>
        <p:spPr>
          <a:xfrm>
            <a:off x="127000" y="1600200"/>
            <a:ext cx="9017000" cy="4525963"/>
          </a:xfrm>
        </p:spPr>
        <p:txBody>
          <a:bodyPr/>
          <a:lstStyle/>
          <a:p>
            <a:r>
              <a:rPr lang="en-US" dirty="0"/>
              <a:t>Greenwich/Alloways Creek connection</a:t>
            </a:r>
          </a:p>
          <a:p>
            <a:r>
              <a:rPr lang="en-US" dirty="0" smtClean="0"/>
              <a:t>Photographs of the Alloways Creek Meetinghouse through the years</a:t>
            </a:r>
          </a:p>
          <a:p>
            <a:r>
              <a:rPr lang="en-US" dirty="0" smtClean="0"/>
              <a:t>Preservation </a:t>
            </a:r>
            <a:r>
              <a:rPr lang="en-US" dirty="0"/>
              <a:t>plan and path forward</a:t>
            </a:r>
          </a:p>
          <a:p>
            <a:r>
              <a:rPr lang="en-US" dirty="0"/>
              <a:t>Fundraising plans</a:t>
            </a:r>
          </a:p>
          <a:p>
            <a:r>
              <a:rPr lang="en-US" dirty="0"/>
              <a:t>Raise visibility of </a:t>
            </a:r>
            <a:r>
              <a:rPr lang="en-US" dirty="0" smtClean="0"/>
              <a:t>the Alloways </a:t>
            </a:r>
            <a:r>
              <a:rPr lang="en-US" dirty="0"/>
              <a:t>Creek meetinghouse in the </a:t>
            </a:r>
            <a:r>
              <a:rPr lang="en-US" dirty="0" smtClean="0"/>
              <a:t>Quarter</a:t>
            </a:r>
          </a:p>
          <a:p>
            <a:r>
              <a:rPr lang="en-US" dirty="0" smtClean="0"/>
              <a:t>Encourage others to join us</a:t>
            </a:r>
            <a:endParaRPr lang="en-US" dirty="0"/>
          </a:p>
          <a:p>
            <a:endParaRPr lang="en-US" dirty="0"/>
          </a:p>
        </p:txBody>
      </p:sp>
    </p:spTree>
    <p:extLst>
      <p:ext uri="{BB962C8B-B14F-4D97-AF65-F5344CB8AC3E}">
        <p14:creationId xmlns:p14="http://schemas.microsoft.com/office/powerpoint/2010/main" val="6953800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thmore College - Swarthmore, PA, August 8, 2016 - 19 of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74568" y="5853570"/>
            <a:ext cx="1416475" cy="307777"/>
          </a:xfrm>
          <a:prstGeom prst="rect">
            <a:avLst/>
          </a:prstGeom>
          <a:solidFill>
            <a:schemeClr val="bg1">
              <a:lumMod val="75000"/>
            </a:schemeClr>
          </a:solidFill>
        </p:spPr>
        <p:txBody>
          <a:bodyPr wrap="square" rtlCol="0">
            <a:spAutoFit/>
          </a:bodyPr>
          <a:lstStyle/>
          <a:p>
            <a:r>
              <a:rPr lang="en-US" sz="1400" dirty="0" smtClean="0"/>
              <a:t>Jim Waddington</a:t>
            </a:r>
            <a:endParaRPr lang="en-US" sz="1400" dirty="0"/>
          </a:p>
        </p:txBody>
      </p:sp>
      <p:sp>
        <p:nvSpPr>
          <p:cNvPr id="4" name="TextBox 3"/>
          <p:cNvSpPr txBox="1"/>
          <p:nvPr/>
        </p:nvSpPr>
        <p:spPr>
          <a:xfrm>
            <a:off x="6428852" y="5867567"/>
            <a:ext cx="1774664" cy="523220"/>
          </a:xfrm>
          <a:prstGeom prst="rect">
            <a:avLst/>
          </a:prstGeom>
          <a:solidFill>
            <a:schemeClr val="bg1">
              <a:lumMod val="75000"/>
            </a:schemeClr>
          </a:solidFill>
        </p:spPr>
        <p:txBody>
          <a:bodyPr wrap="square" rtlCol="0">
            <a:spAutoFit/>
          </a:bodyPr>
          <a:lstStyle/>
          <a:p>
            <a:r>
              <a:rPr lang="en-US" sz="1400" dirty="0" smtClean="0"/>
              <a:t>Mike Ayars (photographer)</a:t>
            </a:r>
            <a:endParaRPr lang="en-US" sz="1400" dirty="0"/>
          </a:p>
        </p:txBody>
      </p:sp>
      <p:sp>
        <p:nvSpPr>
          <p:cNvPr id="5" name="TextBox 4"/>
          <p:cNvSpPr txBox="1"/>
          <p:nvPr/>
        </p:nvSpPr>
        <p:spPr>
          <a:xfrm>
            <a:off x="4835554" y="1896908"/>
            <a:ext cx="1593298" cy="307777"/>
          </a:xfrm>
          <a:prstGeom prst="rect">
            <a:avLst/>
          </a:prstGeom>
          <a:solidFill>
            <a:schemeClr val="bg1">
              <a:lumMod val="75000"/>
            </a:schemeClr>
          </a:solidFill>
        </p:spPr>
        <p:txBody>
          <a:bodyPr wrap="square" rtlCol="0">
            <a:spAutoFit/>
          </a:bodyPr>
          <a:lstStyle/>
          <a:p>
            <a:r>
              <a:rPr lang="en-US" sz="1400" dirty="0" smtClean="0"/>
              <a:t>Dave Cadwallader</a:t>
            </a:r>
            <a:endParaRPr lang="en-US" sz="1400" dirty="0"/>
          </a:p>
        </p:txBody>
      </p:sp>
      <p:sp>
        <p:nvSpPr>
          <p:cNvPr id="7" name="TextBox 6"/>
          <p:cNvSpPr txBox="1"/>
          <p:nvPr/>
        </p:nvSpPr>
        <p:spPr>
          <a:xfrm>
            <a:off x="7446910" y="4507959"/>
            <a:ext cx="1697090" cy="307777"/>
          </a:xfrm>
          <a:prstGeom prst="rect">
            <a:avLst/>
          </a:prstGeom>
          <a:solidFill>
            <a:schemeClr val="bg1">
              <a:lumMod val="75000"/>
            </a:schemeClr>
          </a:solidFill>
        </p:spPr>
        <p:txBody>
          <a:bodyPr wrap="square" rtlCol="0">
            <a:spAutoFit/>
          </a:bodyPr>
          <a:lstStyle/>
          <a:p>
            <a:r>
              <a:rPr lang="en-US" sz="1400" dirty="0" smtClean="0"/>
              <a:t>Andrew Cadwallader</a:t>
            </a:r>
            <a:endParaRPr lang="en-US" sz="1400" dirty="0"/>
          </a:p>
        </p:txBody>
      </p:sp>
      <p:sp>
        <p:nvSpPr>
          <p:cNvPr id="8" name="TextBox 7"/>
          <p:cNvSpPr txBox="1"/>
          <p:nvPr/>
        </p:nvSpPr>
        <p:spPr>
          <a:xfrm>
            <a:off x="2491043" y="2635486"/>
            <a:ext cx="1440898" cy="553998"/>
          </a:xfrm>
          <a:prstGeom prst="rect">
            <a:avLst/>
          </a:prstGeom>
          <a:solidFill>
            <a:schemeClr val="accent1">
              <a:lumMod val="40000"/>
              <a:lumOff val="60000"/>
              <a:alpha val="55000"/>
            </a:schemeClr>
          </a:solidFill>
        </p:spPr>
        <p:txBody>
          <a:bodyPr wrap="square" rtlCol="0">
            <a:spAutoFit/>
          </a:bodyPr>
          <a:lstStyle/>
          <a:p>
            <a:pPr algn="ctr"/>
            <a:r>
              <a:rPr lang="en-US" sz="1000" dirty="0" smtClean="0"/>
              <a:t>Various minute books from Alloways Creek Preparative Meeting</a:t>
            </a:r>
            <a:endParaRPr lang="en-US" sz="1000" dirty="0"/>
          </a:p>
        </p:txBody>
      </p:sp>
      <p:sp>
        <p:nvSpPr>
          <p:cNvPr id="10" name="TextBox 9"/>
          <p:cNvSpPr txBox="1"/>
          <p:nvPr/>
        </p:nvSpPr>
        <p:spPr>
          <a:xfrm>
            <a:off x="4477362" y="4410575"/>
            <a:ext cx="2287527" cy="400110"/>
          </a:xfrm>
          <a:prstGeom prst="rect">
            <a:avLst/>
          </a:prstGeom>
          <a:solidFill>
            <a:schemeClr val="accent1">
              <a:lumMod val="40000"/>
              <a:lumOff val="60000"/>
              <a:alpha val="47000"/>
            </a:schemeClr>
          </a:solidFill>
        </p:spPr>
        <p:txBody>
          <a:bodyPr wrap="square" rtlCol="0">
            <a:spAutoFit/>
          </a:bodyPr>
          <a:lstStyle/>
          <a:p>
            <a:pPr algn="ctr"/>
            <a:r>
              <a:rPr lang="en-US" sz="1000" dirty="0" smtClean="0"/>
              <a:t>Items from LAC moved to FHS in 1964. Includes detailed inventory by Herb Way</a:t>
            </a:r>
            <a:endParaRPr lang="en-US" sz="1000" dirty="0"/>
          </a:p>
        </p:txBody>
      </p:sp>
      <p:sp>
        <p:nvSpPr>
          <p:cNvPr id="11" name="TextBox 10"/>
          <p:cNvSpPr txBox="1"/>
          <p:nvPr/>
        </p:nvSpPr>
        <p:spPr>
          <a:xfrm>
            <a:off x="4336701" y="2727314"/>
            <a:ext cx="1440898" cy="400110"/>
          </a:xfrm>
          <a:prstGeom prst="rect">
            <a:avLst/>
          </a:prstGeom>
          <a:solidFill>
            <a:schemeClr val="accent1">
              <a:lumMod val="40000"/>
              <a:lumOff val="60000"/>
              <a:alpha val="55000"/>
            </a:schemeClr>
          </a:solidFill>
        </p:spPr>
        <p:txBody>
          <a:bodyPr wrap="square" rtlCol="0">
            <a:spAutoFit/>
          </a:bodyPr>
          <a:lstStyle/>
          <a:p>
            <a:pPr algn="ctr"/>
            <a:r>
              <a:rPr lang="en-US" sz="1000" dirty="0" smtClean="0"/>
              <a:t>Old records from Salem Monthly Meeting</a:t>
            </a:r>
            <a:endParaRPr lang="en-US" sz="1000" dirty="0"/>
          </a:p>
        </p:txBody>
      </p:sp>
    </p:spTree>
    <p:extLst>
      <p:ext uri="{BB962C8B-B14F-4D97-AF65-F5344CB8AC3E}">
        <p14:creationId xmlns:p14="http://schemas.microsoft.com/office/powerpoint/2010/main" val="37499108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915" y="2686866"/>
            <a:ext cx="8229600" cy="1143000"/>
          </a:xfrm>
        </p:spPr>
        <p:txBody>
          <a:bodyPr>
            <a:normAutofit/>
          </a:bodyPr>
          <a:lstStyle/>
          <a:p>
            <a:r>
              <a:rPr lang="en-US" sz="2000" dirty="0" smtClean="0"/>
              <a:t>Photographs by Mary Waddington</a:t>
            </a:r>
            <a:endParaRPr lang="en-US" sz="2000" dirty="0"/>
          </a:p>
        </p:txBody>
      </p:sp>
    </p:spTree>
    <p:extLst>
      <p:ext uri="{BB962C8B-B14F-4D97-AF65-F5344CB8AC3E}">
        <p14:creationId xmlns:p14="http://schemas.microsoft.com/office/powerpoint/2010/main" val="1612599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16-5x7-stove-f.bench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40302" cy="6598153"/>
          </a:xfrm>
          <a:prstGeom prst="rect">
            <a:avLst/>
          </a:prstGeom>
        </p:spPr>
      </p:pic>
    </p:spTree>
    <p:extLst>
      <p:ext uri="{BB962C8B-B14F-4D97-AF65-F5344CB8AC3E}">
        <p14:creationId xmlns:p14="http://schemas.microsoft.com/office/powerpoint/2010/main" val="2359204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1-4x5+-Balcony Sunligh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38" y="56759"/>
            <a:ext cx="5266944" cy="6858000"/>
          </a:xfrm>
          <a:prstGeom prst="rect">
            <a:avLst/>
          </a:prstGeom>
        </p:spPr>
      </p:pic>
    </p:spTree>
    <p:extLst>
      <p:ext uri="{BB962C8B-B14F-4D97-AF65-F5344CB8AC3E}">
        <p14:creationId xmlns:p14="http://schemas.microsoft.com/office/powerpoint/2010/main" val="19968059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42-4x5+- E.room LAC.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802"/>
            <a:ext cx="9034147" cy="7062525"/>
          </a:xfrm>
          <a:prstGeom prst="rect">
            <a:avLst/>
          </a:prstGeom>
        </p:spPr>
      </p:pic>
    </p:spTree>
    <p:extLst>
      <p:ext uri="{BB962C8B-B14F-4D97-AF65-F5344CB8AC3E}">
        <p14:creationId xmlns:p14="http://schemas.microsoft.com/office/powerpoint/2010/main" val="3101980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C Stov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6481573"/>
            <a:ext cx="2263384" cy="338554"/>
          </a:xfrm>
          <a:prstGeom prst="rect">
            <a:avLst/>
          </a:prstGeom>
          <a:noFill/>
        </p:spPr>
        <p:txBody>
          <a:bodyPr wrap="square" rtlCol="0">
            <a:spAutoFit/>
          </a:bodyPr>
          <a:lstStyle/>
          <a:p>
            <a:r>
              <a:rPr lang="en-US" sz="1600" i="1" dirty="0" smtClean="0"/>
              <a:t>Photo by Mike Ayars</a:t>
            </a:r>
            <a:endParaRPr lang="en-US" sz="1600" i="1" dirty="0"/>
          </a:p>
        </p:txBody>
      </p:sp>
    </p:spTree>
    <p:extLst>
      <p:ext uri="{BB962C8B-B14F-4D97-AF65-F5344CB8AC3E}">
        <p14:creationId xmlns:p14="http://schemas.microsoft.com/office/powerpoint/2010/main" val="3624956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2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28" y="865564"/>
            <a:ext cx="9907716" cy="6255611"/>
          </a:xfrm>
          <a:prstGeom prst="rect">
            <a:avLst/>
          </a:prstGeom>
        </p:spPr>
      </p:pic>
      <p:sp>
        <p:nvSpPr>
          <p:cNvPr id="6" name="Title 5"/>
          <p:cNvSpPr>
            <a:spLocks noGrp="1"/>
          </p:cNvSpPr>
          <p:nvPr>
            <p:ph type="title"/>
          </p:nvPr>
        </p:nvSpPr>
        <p:spPr>
          <a:xfrm>
            <a:off x="457200" y="30889"/>
            <a:ext cx="8229600" cy="834675"/>
          </a:xfrm>
        </p:spPr>
        <p:txBody>
          <a:bodyPr/>
          <a:lstStyle/>
          <a:p>
            <a:r>
              <a:rPr lang="en-US" dirty="0" smtClean="0"/>
              <a:t>LAC meetinghouse today</a:t>
            </a:r>
            <a:endParaRPr lang="en-US" dirty="0"/>
          </a:p>
        </p:txBody>
      </p:sp>
      <p:sp>
        <p:nvSpPr>
          <p:cNvPr id="8" name="TextBox 7"/>
          <p:cNvSpPr txBox="1"/>
          <p:nvPr/>
        </p:nvSpPr>
        <p:spPr>
          <a:xfrm>
            <a:off x="0" y="6539068"/>
            <a:ext cx="2263384" cy="338554"/>
          </a:xfrm>
          <a:prstGeom prst="rect">
            <a:avLst/>
          </a:prstGeom>
          <a:noFill/>
        </p:spPr>
        <p:txBody>
          <a:bodyPr wrap="square" rtlCol="0">
            <a:spAutoFit/>
          </a:bodyPr>
          <a:lstStyle/>
          <a:p>
            <a:r>
              <a:rPr lang="en-US" sz="1600" i="1" dirty="0" smtClean="0"/>
              <a:t>Photo by Mike Ayars</a:t>
            </a:r>
            <a:endParaRPr lang="en-US" sz="1600" i="1" dirty="0"/>
          </a:p>
        </p:txBody>
      </p:sp>
    </p:spTree>
    <p:extLst>
      <p:ext uri="{BB962C8B-B14F-4D97-AF65-F5344CB8AC3E}">
        <p14:creationId xmlns:p14="http://schemas.microsoft.com/office/powerpoint/2010/main" val="2256920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What’s Next?</a:t>
            </a:r>
            <a:endParaRPr lang="en-US" dirty="0"/>
          </a:p>
        </p:txBody>
      </p:sp>
      <p:sp>
        <p:nvSpPr>
          <p:cNvPr id="4" name="Subtitle 3"/>
          <p:cNvSpPr>
            <a:spLocks noGrp="1"/>
          </p:cNvSpPr>
          <p:nvPr>
            <p:ph type="subTitle" idx="1"/>
          </p:nvPr>
        </p:nvSpPr>
        <p:spPr/>
        <p:txBody>
          <a:bodyPr/>
          <a:lstStyle/>
          <a:p>
            <a:r>
              <a:rPr lang="en-US" dirty="0" smtClean="0"/>
              <a:t>Preservation and use</a:t>
            </a:r>
          </a:p>
          <a:p>
            <a:r>
              <a:rPr lang="en-US" dirty="0" smtClean="0"/>
              <a:t>Next Steps</a:t>
            </a:r>
          </a:p>
          <a:p>
            <a:endParaRPr lang="en-US" dirty="0"/>
          </a:p>
        </p:txBody>
      </p:sp>
    </p:spTree>
    <p:extLst>
      <p:ext uri="{BB962C8B-B14F-4D97-AF65-F5344CB8AC3E}">
        <p14:creationId xmlns:p14="http://schemas.microsoft.com/office/powerpoint/2010/main" val="3104472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Uses Workshops</a:t>
            </a:r>
            <a:endParaRPr lang="en-US" dirty="0"/>
          </a:p>
        </p:txBody>
      </p:sp>
      <p:sp>
        <p:nvSpPr>
          <p:cNvPr id="3" name="Content Placeholder 2"/>
          <p:cNvSpPr>
            <a:spLocks noGrp="1"/>
          </p:cNvSpPr>
          <p:nvPr>
            <p:ph idx="1"/>
          </p:nvPr>
        </p:nvSpPr>
        <p:spPr/>
        <p:txBody>
          <a:bodyPr/>
          <a:lstStyle/>
          <a:p>
            <a:r>
              <a:rPr lang="en-US" dirty="0" smtClean="0"/>
              <a:t>Active Quaker Uses</a:t>
            </a:r>
          </a:p>
          <a:p>
            <a:r>
              <a:rPr lang="en-US" dirty="0" smtClean="0"/>
              <a:t>Historic destination events</a:t>
            </a:r>
          </a:p>
          <a:p>
            <a:r>
              <a:rPr lang="en-US" dirty="0" smtClean="0"/>
              <a:t>Partner with Hancock House and other associations</a:t>
            </a:r>
          </a:p>
          <a:p>
            <a:endParaRPr lang="en-US" dirty="0"/>
          </a:p>
        </p:txBody>
      </p:sp>
    </p:spTree>
    <p:extLst>
      <p:ext uri="{BB962C8B-B14F-4D97-AF65-F5344CB8AC3E}">
        <p14:creationId xmlns:p14="http://schemas.microsoft.com/office/powerpoint/2010/main" val="4291304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Concerns to address</a:t>
            </a:r>
          </a:p>
          <a:p>
            <a:pPr lvl="1"/>
            <a:r>
              <a:rPr lang="en-US" dirty="0" smtClean="0"/>
              <a:t>Building fragility</a:t>
            </a:r>
          </a:p>
          <a:p>
            <a:pPr lvl="1"/>
            <a:r>
              <a:rPr lang="en-US" dirty="0" smtClean="0"/>
              <a:t>ADA Accessibility and other code requirements</a:t>
            </a:r>
          </a:p>
          <a:p>
            <a:pPr lvl="1"/>
            <a:endParaRPr lang="en-US" dirty="0" smtClean="0"/>
          </a:p>
          <a:p>
            <a:pPr marL="514350" indent="-457200"/>
            <a:r>
              <a:rPr lang="en-US" dirty="0" smtClean="0"/>
              <a:t>Potential needs</a:t>
            </a:r>
          </a:p>
          <a:p>
            <a:pPr marL="914400" lvl="1" indent="-457200"/>
            <a:r>
              <a:rPr lang="en-US" dirty="0" smtClean="0"/>
              <a:t>Lighting, heat, restrooms, water</a:t>
            </a:r>
          </a:p>
          <a:p>
            <a:pPr marL="914400" lvl="1" indent="-457200"/>
            <a:r>
              <a:rPr lang="en-US" dirty="0" smtClean="0"/>
              <a:t>“Friends of the LAC Meetinghouse” group</a:t>
            </a:r>
          </a:p>
          <a:p>
            <a:pPr lvl="1"/>
            <a:endParaRPr lang="en-US" dirty="0"/>
          </a:p>
        </p:txBody>
      </p:sp>
      <p:sp>
        <p:nvSpPr>
          <p:cNvPr id="4" name="Title 1"/>
          <p:cNvSpPr>
            <a:spLocks noGrp="1"/>
          </p:cNvSpPr>
          <p:nvPr>
            <p:ph type="title"/>
          </p:nvPr>
        </p:nvSpPr>
        <p:spPr/>
        <p:txBody>
          <a:bodyPr/>
          <a:lstStyle/>
          <a:p>
            <a:r>
              <a:rPr lang="en-US" dirty="0"/>
              <a:t>Uses Workshops</a:t>
            </a:r>
          </a:p>
        </p:txBody>
      </p:sp>
    </p:spTree>
    <p:extLst>
      <p:ext uri="{BB962C8B-B14F-4D97-AF65-F5344CB8AC3E}">
        <p14:creationId xmlns:p14="http://schemas.microsoft.com/office/powerpoint/2010/main" val="2458157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a:t>
            </a:r>
            <a:endParaRPr lang="en-US" dirty="0"/>
          </a:p>
        </p:txBody>
      </p:sp>
      <p:sp>
        <p:nvSpPr>
          <p:cNvPr id="3" name="Content Placeholder 2"/>
          <p:cNvSpPr>
            <a:spLocks noGrp="1"/>
          </p:cNvSpPr>
          <p:nvPr>
            <p:ph idx="1"/>
          </p:nvPr>
        </p:nvSpPr>
        <p:spPr/>
        <p:txBody>
          <a:bodyPr/>
          <a:lstStyle/>
          <a:p>
            <a:r>
              <a:rPr lang="en-US" dirty="0" smtClean="0"/>
              <a:t>List of names associated with Alloways Creek Preparative Meeting through the years</a:t>
            </a:r>
          </a:p>
          <a:p>
            <a:r>
              <a:rPr lang="en-US" dirty="0"/>
              <a:t>“Crick” Graveyard map and </a:t>
            </a:r>
            <a:r>
              <a:rPr lang="en-US" dirty="0" smtClean="0"/>
              <a:t>listing</a:t>
            </a:r>
          </a:p>
          <a:p>
            <a:r>
              <a:rPr lang="en-US" dirty="0" smtClean="0"/>
              <a:t>National Register Registration</a:t>
            </a:r>
            <a:endParaRPr lang="en-US" dirty="0"/>
          </a:p>
          <a:p>
            <a:r>
              <a:rPr lang="en-US" dirty="0" smtClean="0"/>
              <a:t>Uses Workshop report</a:t>
            </a:r>
          </a:p>
          <a:p>
            <a:r>
              <a:rPr lang="en-US" dirty="0" smtClean="0"/>
              <a:t>Notes </a:t>
            </a:r>
            <a:r>
              <a:rPr lang="en-US" dirty="0"/>
              <a:t>from the past: Spring 1985</a:t>
            </a:r>
          </a:p>
          <a:p>
            <a:r>
              <a:rPr lang="en-US" dirty="0"/>
              <a:t>Tri-Fold history brochures</a:t>
            </a:r>
          </a:p>
          <a:p>
            <a:endParaRPr lang="en-US" dirty="0"/>
          </a:p>
        </p:txBody>
      </p:sp>
    </p:spTree>
    <p:extLst>
      <p:ext uri="{BB962C8B-B14F-4D97-AF65-F5344CB8AC3E}">
        <p14:creationId xmlns:p14="http://schemas.microsoft.com/office/powerpoint/2010/main" val="2980731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Preservation Efforts</a:t>
            </a:r>
            <a:endParaRPr lang="en-US" dirty="0"/>
          </a:p>
        </p:txBody>
      </p:sp>
      <p:sp>
        <p:nvSpPr>
          <p:cNvPr id="3" name="Content Placeholder 2"/>
          <p:cNvSpPr>
            <a:spLocks noGrp="1"/>
          </p:cNvSpPr>
          <p:nvPr>
            <p:ph idx="1"/>
          </p:nvPr>
        </p:nvSpPr>
        <p:spPr>
          <a:xfrm>
            <a:off x="99333" y="1600200"/>
            <a:ext cx="8819393" cy="4525963"/>
          </a:xfrm>
        </p:spPr>
        <p:txBody>
          <a:bodyPr>
            <a:normAutofit fontScale="92500" lnSpcReduction="10000"/>
          </a:bodyPr>
          <a:lstStyle/>
          <a:p>
            <a:r>
              <a:rPr lang="en-US" dirty="0" smtClean="0"/>
              <a:t>Request for proposal: Preservation Plan</a:t>
            </a:r>
          </a:p>
          <a:p>
            <a:pPr lvl="1"/>
            <a:r>
              <a:rPr lang="en-US" dirty="0" smtClean="0"/>
              <a:t>Historical Significance</a:t>
            </a:r>
          </a:p>
          <a:p>
            <a:pPr lvl="1"/>
            <a:r>
              <a:rPr lang="en-US" dirty="0" smtClean="0"/>
              <a:t>Existing Conditions and Code requirements</a:t>
            </a:r>
          </a:p>
          <a:p>
            <a:pPr lvl="1"/>
            <a:r>
              <a:rPr lang="en-US" dirty="0" smtClean="0"/>
              <a:t>Assessment by Structural Engineer</a:t>
            </a:r>
          </a:p>
          <a:p>
            <a:pPr lvl="1"/>
            <a:r>
              <a:rPr lang="en-US" dirty="0" smtClean="0"/>
              <a:t>Mortar testing and analysis</a:t>
            </a:r>
          </a:p>
          <a:p>
            <a:pPr lvl="1"/>
            <a:r>
              <a:rPr lang="en-US" dirty="0" smtClean="0"/>
              <a:t>Preservation recommendations</a:t>
            </a:r>
          </a:p>
          <a:p>
            <a:pPr lvl="1"/>
            <a:r>
              <a:rPr lang="en-US" dirty="0" smtClean="0"/>
              <a:t>Preliminary Cost Estimate</a:t>
            </a:r>
          </a:p>
          <a:p>
            <a:pPr lvl="1"/>
            <a:r>
              <a:rPr lang="en-US" dirty="0" smtClean="0"/>
              <a:t>Archaeologists assessment </a:t>
            </a:r>
            <a:r>
              <a:rPr lang="en-US" sz="1900" dirty="0" smtClean="0"/>
              <a:t>(if ADA access is required)</a:t>
            </a:r>
          </a:p>
          <a:p>
            <a:r>
              <a:rPr lang="en-US" dirty="0" smtClean="0"/>
              <a:t>Documenting our work and building a knowledge base for meetings to use</a:t>
            </a:r>
            <a:endParaRPr lang="en-US" dirty="0"/>
          </a:p>
        </p:txBody>
      </p:sp>
    </p:spTree>
    <p:extLst>
      <p:ext uri="{BB962C8B-B14F-4D97-AF65-F5344CB8AC3E}">
        <p14:creationId xmlns:p14="http://schemas.microsoft.com/office/powerpoint/2010/main" val="1723445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Connections to Salem Quarter Monthly Meetings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The descendants of the early Alloways Creek Quakers are found in every monthly meeting in Salem Quarter. It’s our heritage and our genealogy. </a:t>
            </a:r>
          </a:p>
          <a:p>
            <a:endParaRPr lang="en-US" dirty="0" smtClean="0"/>
          </a:p>
          <a:p>
            <a:r>
              <a:rPr lang="en-US" dirty="0" smtClean="0"/>
              <a:t>“</a:t>
            </a:r>
            <a:r>
              <a:rPr lang="mr-IN" dirty="0" smtClean="0"/>
              <a:t>…</a:t>
            </a:r>
            <a:r>
              <a:rPr lang="en-US" dirty="0" smtClean="0"/>
              <a:t>a </a:t>
            </a:r>
            <a:r>
              <a:rPr lang="en-US" dirty="0"/>
              <a:t>remarkable appeal to those who acknowledge the debt of the present to the past and recognize the obligation to future generations</a:t>
            </a:r>
            <a:r>
              <a:rPr lang="en-US" dirty="0" smtClean="0"/>
              <a:t>.” </a:t>
            </a:r>
          </a:p>
          <a:p>
            <a:pPr lvl="1" algn="ctr"/>
            <a:r>
              <a:rPr lang="en-US" sz="2600" i="1" dirty="0">
                <a:solidFill>
                  <a:srgbClr val="FFFFFF"/>
                </a:solidFill>
              </a:rPr>
              <a:t>From the Bridgeton Evening News, June 25, 1941</a:t>
            </a:r>
          </a:p>
          <a:p>
            <a:pPr lvl="1"/>
            <a:endParaRPr lang="en-US" dirty="0" smtClean="0"/>
          </a:p>
          <a:p>
            <a:pPr lvl="1"/>
            <a:endParaRPr lang="en-US" dirty="0" smtClean="0"/>
          </a:p>
          <a:p>
            <a:r>
              <a:rPr lang="en-US" dirty="0" smtClean="0"/>
              <a:t>“Let’s </a:t>
            </a:r>
            <a:r>
              <a:rPr lang="en-US" dirty="0"/>
              <a:t>not continue to consign it to the category of unused meetinghouse with no resident meeting. Let’s do some brainstorming about its possibilities. I am fascinated by the thought that, as we share ideas with other PYM meetings on ways or reaching out to our own members and attenders, and as we extend a welcome to others who wish to be a part of the family of Friends, more and exciting uses for Hancock’s Bridge Meetinghouse will be conceived</a:t>
            </a:r>
            <a:r>
              <a:rPr lang="en-US" dirty="0" smtClean="0"/>
              <a:t>.” </a:t>
            </a:r>
            <a:r>
              <a:rPr lang="en-US" dirty="0"/>
              <a:t/>
            </a:r>
            <a:br>
              <a:rPr lang="en-US" dirty="0"/>
            </a:br>
            <a:r>
              <a:rPr lang="en-US" dirty="0" smtClean="0"/>
              <a:t>			</a:t>
            </a:r>
            <a:r>
              <a:rPr lang="en-US" sz="2100" i="1" dirty="0" smtClean="0"/>
              <a:t>- </a:t>
            </a:r>
            <a:r>
              <a:rPr lang="en-US" sz="2100" i="1" dirty="0"/>
              <a:t>Judy </a:t>
            </a:r>
            <a:r>
              <a:rPr lang="en-US" sz="2100" i="1" dirty="0" err="1" smtClean="0"/>
              <a:t>Suplee</a:t>
            </a:r>
            <a:r>
              <a:rPr lang="en-US" sz="2100" i="1" dirty="0" smtClean="0"/>
              <a:t>, Mullica Hill Meeting, 1985</a:t>
            </a:r>
            <a:r>
              <a:rPr lang="en-US" sz="2100" i="1" dirty="0"/>
              <a:t/>
            </a:r>
            <a:br>
              <a:rPr lang="en-US" sz="2100" i="1" dirty="0"/>
            </a:br>
            <a:endParaRPr lang="en-US" sz="2100" i="1" dirty="0" smtClean="0"/>
          </a:p>
        </p:txBody>
      </p:sp>
    </p:spTree>
    <p:extLst>
      <p:ext uri="{BB962C8B-B14F-4D97-AF65-F5344CB8AC3E}">
        <p14:creationId xmlns:p14="http://schemas.microsoft.com/office/powerpoint/2010/main" val="3962559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Fundraising Plans</a:t>
            </a:r>
            <a:endParaRPr lang="en-US" dirty="0"/>
          </a:p>
        </p:txBody>
      </p:sp>
      <p:sp>
        <p:nvSpPr>
          <p:cNvPr id="3" name="Content Placeholder 2"/>
          <p:cNvSpPr>
            <a:spLocks noGrp="1"/>
          </p:cNvSpPr>
          <p:nvPr>
            <p:ph idx="1"/>
          </p:nvPr>
        </p:nvSpPr>
        <p:spPr/>
        <p:txBody>
          <a:bodyPr/>
          <a:lstStyle/>
          <a:p>
            <a:r>
              <a:rPr lang="en-US" dirty="0" smtClean="0"/>
              <a:t>Capital Campaign including grant applications</a:t>
            </a:r>
          </a:p>
          <a:p>
            <a:pPr lvl="1"/>
            <a:r>
              <a:rPr lang="en-US" dirty="0" smtClean="0"/>
              <a:t>Repay the loan from the LAC fund at Fiduciary</a:t>
            </a:r>
          </a:p>
          <a:p>
            <a:pPr lvl="1"/>
            <a:r>
              <a:rPr lang="en-US" dirty="0"/>
              <a:t>Identify and prioritize the work needed to stabilize and preserve.</a:t>
            </a:r>
          </a:p>
          <a:p>
            <a:r>
              <a:rPr lang="en-US" sz="2800" dirty="0" smtClean="0"/>
              <a:t>Solicit funds for commemorative stones in the Memory walk in memory of recent Quakers</a:t>
            </a:r>
            <a:endParaRPr lang="en-US" sz="2800" dirty="0"/>
          </a:p>
        </p:txBody>
      </p:sp>
    </p:spTree>
    <p:extLst>
      <p:ext uri="{BB962C8B-B14F-4D97-AF65-F5344CB8AC3E}">
        <p14:creationId xmlns:p14="http://schemas.microsoft.com/office/powerpoint/2010/main" val="144004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How you can help us</a:t>
            </a:r>
            <a:endParaRPr lang="en-US" dirty="0"/>
          </a:p>
        </p:txBody>
      </p:sp>
      <p:sp>
        <p:nvSpPr>
          <p:cNvPr id="3" name="Content Placeholder 2"/>
          <p:cNvSpPr>
            <a:spLocks noGrp="1"/>
          </p:cNvSpPr>
          <p:nvPr>
            <p:ph idx="1"/>
          </p:nvPr>
        </p:nvSpPr>
        <p:spPr/>
        <p:txBody>
          <a:bodyPr/>
          <a:lstStyle/>
          <a:p>
            <a:r>
              <a:rPr lang="en-US" dirty="0" smtClean="0"/>
              <a:t>Visit us</a:t>
            </a:r>
          </a:p>
          <a:p>
            <a:r>
              <a:rPr lang="en-US" dirty="0" smtClean="0"/>
              <a:t>Bring your intergenerational FDS class</a:t>
            </a:r>
          </a:p>
          <a:p>
            <a:r>
              <a:rPr lang="en-US" dirty="0" smtClean="0"/>
              <a:t>Attend a summer Meeting for Worship</a:t>
            </a:r>
          </a:p>
          <a:p>
            <a:r>
              <a:rPr lang="en-US" dirty="0" smtClean="0"/>
              <a:t>Invite us to share this presentation with your meeting</a:t>
            </a:r>
          </a:p>
          <a:p>
            <a:r>
              <a:rPr lang="en-US" dirty="0"/>
              <a:t>Explore the </a:t>
            </a:r>
            <a:r>
              <a:rPr lang="en-US" dirty="0" err="1"/>
              <a:t>Bayshore</a:t>
            </a:r>
            <a:r>
              <a:rPr lang="en-US" dirty="0"/>
              <a:t> Heritage Scenic Trail by car or </a:t>
            </a:r>
            <a:r>
              <a:rPr lang="en-US" dirty="0" smtClean="0"/>
              <a:t>bike </a:t>
            </a:r>
            <a:r>
              <a:rPr lang="en-US" i="1" dirty="0" smtClean="0">
                <a:solidFill>
                  <a:srgbClr val="FF0000"/>
                </a:solidFill>
              </a:rPr>
              <a:t>&lt;photo of trail marker needed&gt;</a:t>
            </a:r>
            <a:endParaRPr lang="en-US" i="1" dirty="0">
              <a:solidFill>
                <a:srgbClr val="FF0000"/>
              </a:solidFil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1540924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Members of the 1756 Alloways Creek Meetinghouse Committee</a:t>
            </a:r>
            <a:endParaRPr lang="en-US" dirty="0"/>
          </a:p>
        </p:txBody>
      </p:sp>
      <p:sp>
        <p:nvSpPr>
          <p:cNvPr id="3" name="Content Placeholder 2"/>
          <p:cNvSpPr>
            <a:spLocks noGrp="1"/>
          </p:cNvSpPr>
          <p:nvPr>
            <p:ph idx="1"/>
          </p:nvPr>
        </p:nvSpPr>
        <p:spPr>
          <a:xfrm>
            <a:off x="153267" y="1600200"/>
            <a:ext cx="8990733" cy="4525963"/>
          </a:xfrm>
        </p:spPr>
        <p:txBody>
          <a:bodyPr>
            <a:normAutofit fontScale="85000" lnSpcReduction="20000"/>
          </a:bodyPr>
          <a:lstStyle/>
          <a:p>
            <a:r>
              <a:rPr lang="en-US" sz="2800" dirty="0"/>
              <a:t>Mike Ayars			Woodstown	</a:t>
            </a:r>
            <a:r>
              <a:rPr lang="en-US" sz="2000" i="1" dirty="0"/>
              <a:t>Clerk/Convener</a:t>
            </a:r>
          </a:p>
          <a:p>
            <a:r>
              <a:rPr lang="en-US" sz="2800" dirty="0" smtClean="0"/>
              <a:t>Dave </a:t>
            </a:r>
            <a:r>
              <a:rPr lang="en-US" sz="2800" dirty="0"/>
              <a:t>Cadwallader		Salem</a:t>
            </a:r>
          </a:p>
          <a:p>
            <a:r>
              <a:rPr lang="en-US" sz="2800" dirty="0"/>
              <a:t>Christine Cameron		Salem</a:t>
            </a:r>
          </a:p>
          <a:p>
            <a:r>
              <a:rPr lang="en-US" sz="2800" dirty="0">
                <a:solidFill>
                  <a:srgbClr val="FFFFFF"/>
                </a:solidFill>
              </a:rPr>
              <a:t>Preston Carpenter		Salem</a:t>
            </a:r>
          </a:p>
          <a:p>
            <a:r>
              <a:rPr lang="en-US" sz="2800" dirty="0" smtClean="0"/>
              <a:t>Dave Culver			</a:t>
            </a:r>
            <a:r>
              <a:rPr lang="en-US" sz="2600" dirty="0" smtClean="0"/>
              <a:t>Salem		</a:t>
            </a:r>
            <a:r>
              <a:rPr lang="en-US" sz="1900" i="1" dirty="0" smtClean="0"/>
              <a:t>Clerk emeritus</a:t>
            </a:r>
          </a:p>
          <a:p>
            <a:r>
              <a:rPr lang="en-US" sz="2600" dirty="0"/>
              <a:t>Ron </a:t>
            </a:r>
            <a:r>
              <a:rPr lang="en-US" sz="2600" dirty="0" smtClean="0"/>
              <a:t>Magill</a:t>
            </a:r>
            <a:r>
              <a:rPr lang="en-US" sz="2600" dirty="0"/>
              <a:t>			Salem Old House Foundation</a:t>
            </a:r>
          </a:p>
          <a:p>
            <a:r>
              <a:rPr lang="en-US" sz="2600" dirty="0">
                <a:solidFill>
                  <a:srgbClr val="FFFFFF"/>
                </a:solidFill>
              </a:rPr>
              <a:t>Keith Ragone		</a:t>
            </a:r>
            <a:r>
              <a:rPr lang="en-US" sz="2600" dirty="0" smtClean="0">
                <a:solidFill>
                  <a:srgbClr val="FFFFFF"/>
                </a:solidFill>
              </a:rPr>
              <a:t>Woodstow</a:t>
            </a:r>
            <a:r>
              <a:rPr lang="en-US" sz="2600" dirty="0"/>
              <a:t>n</a:t>
            </a:r>
            <a:endParaRPr lang="en-US" sz="2600" dirty="0" smtClean="0"/>
          </a:p>
          <a:p>
            <a:r>
              <a:rPr lang="en-US" sz="2600" dirty="0"/>
              <a:t>Paul Somers		</a:t>
            </a:r>
            <a:r>
              <a:rPr lang="en-US" sz="2600" dirty="0" smtClean="0"/>
              <a:t>	Greenwich</a:t>
            </a:r>
            <a:endParaRPr lang="en-US" sz="2600" dirty="0"/>
          </a:p>
          <a:p>
            <a:r>
              <a:rPr lang="en-US" sz="2600" dirty="0"/>
              <a:t>Jared Valdez		</a:t>
            </a:r>
            <a:r>
              <a:rPr lang="en-US" sz="2600" dirty="0" smtClean="0"/>
              <a:t>	</a:t>
            </a:r>
            <a:r>
              <a:rPr lang="en-US" sz="2600" dirty="0" err="1" smtClean="0"/>
              <a:t>Mickleton</a:t>
            </a:r>
            <a:endParaRPr lang="en-US" sz="2600" dirty="0"/>
          </a:p>
          <a:p>
            <a:r>
              <a:rPr lang="en-US" sz="2600" dirty="0" smtClean="0"/>
              <a:t>Jim </a:t>
            </a:r>
            <a:r>
              <a:rPr lang="en-US" sz="2600" dirty="0"/>
              <a:t>Waddington		Salem</a:t>
            </a:r>
          </a:p>
          <a:p>
            <a:r>
              <a:rPr lang="en-US" sz="2600" dirty="0"/>
              <a:t>Mary Waddington	</a:t>
            </a:r>
            <a:r>
              <a:rPr lang="en-US" sz="2600" dirty="0" smtClean="0"/>
              <a:t>	Salem</a:t>
            </a:r>
            <a:endParaRPr lang="en-US" sz="2600" dirty="0">
              <a:solidFill>
                <a:srgbClr val="FFFFFF"/>
              </a:solidFill>
            </a:endParaRPr>
          </a:p>
          <a:p>
            <a:r>
              <a:rPr lang="en-US" sz="2600" dirty="0" smtClean="0"/>
              <a:t>Penny Watson		Greenwich</a:t>
            </a:r>
          </a:p>
          <a:p>
            <a:endParaRPr lang="en-US" sz="2800" dirty="0"/>
          </a:p>
        </p:txBody>
      </p:sp>
    </p:spTree>
    <p:extLst>
      <p:ext uri="{BB962C8B-B14F-4D97-AF65-F5344CB8AC3E}">
        <p14:creationId xmlns:p14="http://schemas.microsoft.com/office/powerpoint/2010/main" val="8609174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srcRect t="11451" b="11451"/>
          <a:stretch>
            <a:fillRect/>
          </a:stretch>
        </p:blipFill>
        <p:spPr>
          <a:xfrm>
            <a:off x="1099465" y="1896175"/>
            <a:ext cx="6846781" cy="3765466"/>
          </a:xfrm>
        </p:spPr>
      </p:pic>
    </p:spTree>
    <p:extLst>
      <p:ext uri="{BB962C8B-B14F-4D97-AF65-F5344CB8AC3E}">
        <p14:creationId xmlns:p14="http://schemas.microsoft.com/office/powerpoint/2010/main" val="3306463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a:xfrm>
            <a:off x="-1" y="1600200"/>
            <a:ext cx="9025155" cy="4525963"/>
          </a:xfrm>
        </p:spPr>
        <p:txBody>
          <a:bodyPr/>
          <a:lstStyle/>
          <a:p>
            <a:pPr marL="0" indent="0">
              <a:buNone/>
            </a:pPr>
            <a:r>
              <a:rPr lang="en-US" dirty="0" smtClean="0"/>
              <a:t>Mike Ayars  856-478-4618   </a:t>
            </a:r>
            <a:r>
              <a:rPr lang="en-US" dirty="0" err="1" smtClean="0"/>
              <a:t>m</a:t>
            </a:r>
            <a:r>
              <a:rPr lang="en-US" dirty="0" err="1" smtClean="0">
                <a:solidFill>
                  <a:srgbClr val="FFFFFF"/>
                </a:solidFill>
              </a:rPr>
              <a:t>ike.ayars@gmail.com</a:t>
            </a:r>
            <a:endParaRPr lang="en-US" dirty="0" smtClean="0">
              <a:solidFill>
                <a:srgbClr val="FFFFFF"/>
              </a:solidFill>
            </a:endParaRPr>
          </a:p>
          <a:p>
            <a:pPr marL="0" indent="0">
              <a:buNone/>
            </a:pPr>
            <a:endParaRPr lang="en-US" dirty="0" smtClean="0"/>
          </a:p>
          <a:p>
            <a:pPr marL="0" indent="0" algn="ctr">
              <a:buNone/>
            </a:pPr>
            <a:r>
              <a:rPr lang="en-US" dirty="0" smtClean="0"/>
              <a:t>Meetinghouse is at </a:t>
            </a:r>
          </a:p>
          <a:p>
            <a:pPr marL="0" indent="0" algn="ctr">
              <a:buNone/>
            </a:pPr>
            <a:r>
              <a:rPr lang="en-US" dirty="0" smtClean="0"/>
              <a:t>74 Buttonwood Avenue, Hancock’s Bridge </a:t>
            </a:r>
          </a:p>
          <a:p>
            <a:pPr marL="0" indent="0" algn="ctr">
              <a:buNone/>
            </a:pPr>
            <a:r>
              <a:rPr lang="en-US" dirty="0" smtClean="0"/>
              <a:t>(Lower Alloways Creek). </a:t>
            </a:r>
          </a:p>
          <a:p>
            <a:endParaRPr lang="en-US" dirty="0"/>
          </a:p>
        </p:txBody>
      </p:sp>
    </p:spTree>
    <p:extLst>
      <p:ext uri="{BB962C8B-B14F-4D97-AF65-F5344CB8AC3E}">
        <p14:creationId xmlns:p14="http://schemas.microsoft.com/office/powerpoint/2010/main" val="261778231"/>
      </p:ext>
    </p:extLst>
  </p:cSld>
  <p:clrMapOvr>
    <a:masterClrMapping/>
  </p:clrMapOvr>
  <p:transition xmlns:p14="http://schemas.microsoft.com/office/powerpoint/2010/mai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3097"/>
          </a:xfrm>
        </p:spPr>
        <p:txBody>
          <a:bodyPr/>
          <a:lstStyle/>
          <a:p>
            <a:r>
              <a:rPr lang="en-US" dirty="0" smtClean="0"/>
              <a:t>Significant History</a:t>
            </a:r>
            <a:endParaRPr lang="en-US" dirty="0"/>
          </a:p>
        </p:txBody>
      </p:sp>
      <p:sp>
        <p:nvSpPr>
          <p:cNvPr id="3" name="Content Placeholder 2"/>
          <p:cNvSpPr>
            <a:spLocks noGrp="1"/>
          </p:cNvSpPr>
          <p:nvPr>
            <p:ph idx="1"/>
          </p:nvPr>
        </p:nvSpPr>
        <p:spPr>
          <a:xfrm>
            <a:off x="99332" y="812679"/>
            <a:ext cx="8890345" cy="5877707"/>
          </a:xfrm>
        </p:spPr>
        <p:txBody>
          <a:bodyPr>
            <a:noAutofit/>
          </a:bodyPr>
          <a:lstStyle/>
          <a:p>
            <a:r>
              <a:rPr lang="en-US" sz="2000" b="1" dirty="0" smtClean="0">
                <a:solidFill>
                  <a:srgbClr val="FFFF00"/>
                </a:solidFill>
              </a:rPr>
              <a:t>1678</a:t>
            </a:r>
            <a:r>
              <a:rPr lang="en-US" sz="2000" dirty="0" smtClean="0"/>
              <a:t> First meetings held at the home of John Denn</a:t>
            </a:r>
          </a:p>
          <a:p>
            <a:r>
              <a:rPr lang="en-US" sz="2000" b="1" dirty="0">
                <a:solidFill>
                  <a:srgbClr val="FFFF00"/>
                </a:solidFill>
              </a:rPr>
              <a:t>1679</a:t>
            </a:r>
            <a:r>
              <a:rPr lang="en-US" sz="2000" dirty="0" smtClean="0"/>
              <a:t> Alloways </a:t>
            </a:r>
            <a:r>
              <a:rPr lang="en-US" sz="2000" dirty="0"/>
              <a:t>C</a:t>
            </a:r>
            <a:r>
              <a:rPr lang="en-US" sz="2000" dirty="0" smtClean="0"/>
              <a:t>reek Preparative Meeting formed. </a:t>
            </a:r>
            <a:r>
              <a:rPr lang="en-US" sz="2000" u="sng" dirty="0" smtClean="0"/>
              <a:t>3</a:t>
            </a:r>
            <a:r>
              <a:rPr lang="en-US" sz="2000" u="sng" baseline="30000" dirty="0" smtClean="0"/>
              <a:t>rd</a:t>
            </a:r>
            <a:r>
              <a:rPr lang="en-US" sz="2000" u="sng" dirty="0" smtClean="0"/>
              <a:t> Quaker Meeting in West Jersey </a:t>
            </a:r>
            <a:r>
              <a:rPr lang="en-US" sz="2000" dirty="0" smtClean="0"/>
              <a:t>(after Salem and Burlington)</a:t>
            </a:r>
          </a:p>
          <a:p>
            <a:r>
              <a:rPr lang="en-US" sz="2000" b="1" dirty="0">
                <a:solidFill>
                  <a:srgbClr val="FFFF00"/>
                </a:solidFill>
              </a:rPr>
              <a:t>1684</a:t>
            </a:r>
            <a:r>
              <a:rPr lang="en-US" sz="2000" dirty="0" smtClean="0"/>
              <a:t> First Meetinghouse built on north side of Alloways Creek</a:t>
            </a:r>
          </a:p>
          <a:p>
            <a:r>
              <a:rPr lang="en-US" sz="2000" b="1" dirty="0">
                <a:solidFill>
                  <a:srgbClr val="FFFF00"/>
                </a:solidFill>
              </a:rPr>
              <a:t>1717</a:t>
            </a:r>
            <a:r>
              <a:rPr lang="en-US" sz="2000" dirty="0" smtClean="0"/>
              <a:t> Second Meetinghouse built on south side of Alloways Creek</a:t>
            </a:r>
          </a:p>
          <a:p>
            <a:r>
              <a:rPr lang="en-US" sz="2000" b="1" dirty="0">
                <a:solidFill>
                  <a:srgbClr val="FFFF00"/>
                </a:solidFill>
              </a:rPr>
              <a:t>1718</a:t>
            </a:r>
            <a:r>
              <a:rPr lang="en-US" sz="2000" dirty="0" smtClean="0"/>
              <a:t>-</a:t>
            </a:r>
            <a:r>
              <a:rPr lang="en-US" sz="2000" b="1" dirty="0">
                <a:solidFill>
                  <a:srgbClr val="FFFF00"/>
                </a:solidFill>
              </a:rPr>
              <a:t>1756</a:t>
            </a:r>
            <a:r>
              <a:rPr lang="en-US" sz="2000" dirty="0" smtClean="0"/>
              <a:t> South side Meetinghouse in use</a:t>
            </a:r>
          </a:p>
          <a:p>
            <a:r>
              <a:rPr lang="en-US" sz="2000" b="1" dirty="0" smtClean="0">
                <a:solidFill>
                  <a:srgbClr val="FFFF00"/>
                </a:solidFill>
              </a:rPr>
              <a:t>1753 </a:t>
            </a:r>
            <a:r>
              <a:rPr lang="en-US" sz="2000" dirty="0"/>
              <a:t>William</a:t>
            </a:r>
            <a:r>
              <a:rPr lang="en-US" sz="2000" dirty="0" smtClean="0"/>
              <a:t> Hancock donates land for present Meetinghouse</a:t>
            </a:r>
          </a:p>
          <a:p>
            <a:r>
              <a:rPr lang="en-US" sz="2000" b="1" dirty="0">
                <a:solidFill>
                  <a:srgbClr val="FFFF00"/>
                </a:solidFill>
              </a:rPr>
              <a:t>1756</a:t>
            </a:r>
            <a:r>
              <a:rPr lang="en-US" sz="2000" dirty="0" smtClean="0"/>
              <a:t> current Meetinghouse completed by William Hancock</a:t>
            </a:r>
          </a:p>
          <a:p>
            <a:r>
              <a:rPr lang="en-US" sz="2000" b="1" dirty="0" smtClean="0">
                <a:solidFill>
                  <a:srgbClr val="FFFF00"/>
                </a:solidFill>
              </a:rPr>
              <a:t>July </a:t>
            </a:r>
            <a:r>
              <a:rPr lang="en-US" sz="2000" b="1" dirty="0">
                <a:solidFill>
                  <a:srgbClr val="FFFF00"/>
                </a:solidFill>
              </a:rPr>
              <a:t>1760 </a:t>
            </a:r>
            <a:r>
              <a:rPr lang="en-US" sz="2000" dirty="0" smtClean="0"/>
              <a:t>Indenture (deed) from William Hancock to trustees for current Meetinghouse lot</a:t>
            </a:r>
          </a:p>
          <a:p>
            <a:r>
              <a:rPr lang="en-US" sz="2000" b="1" dirty="0" smtClean="0">
                <a:solidFill>
                  <a:srgbClr val="FFFF00"/>
                </a:solidFill>
              </a:rPr>
              <a:t>1778</a:t>
            </a:r>
            <a:r>
              <a:rPr lang="en-US" sz="2000" dirty="0" smtClean="0"/>
              <a:t> Hancock House massacre of Quaker farmers including William Hancock</a:t>
            </a:r>
          </a:p>
          <a:p>
            <a:r>
              <a:rPr lang="en-US" sz="2000" b="1" dirty="0">
                <a:solidFill>
                  <a:srgbClr val="FFFF00"/>
                </a:solidFill>
              </a:rPr>
              <a:t>1783</a:t>
            </a:r>
            <a:r>
              <a:rPr lang="en-US" sz="2000" dirty="0" smtClean="0"/>
              <a:t> Alloway Preparative and Greenwich Preparative Meetings become Greenwich Monthly Meeting</a:t>
            </a:r>
          </a:p>
          <a:p>
            <a:r>
              <a:rPr lang="en-US" sz="2000" b="1" dirty="0">
                <a:solidFill>
                  <a:srgbClr val="FFFF00"/>
                </a:solidFill>
              </a:rPr>
              <a:t>1784</a:t>
            </a:r>
            <a:r>
              <a:rPr lang="en-US" sz="2000" dirty="0" smtClean="0"/>
              <a:t> Western part of Alloways Creek meetinghouse built and date stone installed on western end</a:t>
            </a:r>
          </a:p>
          <a:p>
            <a:r>
              <a:rPr lang="en-US" sz="2000" b="1" dirty="0">
                <a:solidFill>
                  <a:srgbClr val="FFFF00"/>
                </a:solidFill>
              </a:rPr>
              <a:t>1820</a:t>
            </a:r>
            <a:r>
              <a:rPr lang="en-US" sz="2000" dirty="0" smtClean="0"/>
              <a:t>: Ten buttonwood trees planted</a:t>
            </a:r>
          </a:p>
        </p:txBody>
      </p:sp>
    </p:spTree>
    <p:extLst>
      <p:ext uri="{BB962C8B-B14F-4D97-AF65-F5344CB8AC3E}">
        <p14:creationId xmlns:p14="http://schemas.microsoft.com/office/powerpoint/2010/main" val="3934984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24" y="274638"/>
            <a:ext cx="8573276" cy="1143000"/>
          </a:xfrm>
        </p:spPr>
        <p:txBody>
          <a:bodyPr>
            <a:normAutofit/>
          </a:bodyPr>
          <a:lstStyle/>
          <a:p>
            <a:r>
              <a:rPr lang="en-US" dirty="0" smtClean="0"/>
              <a:t>The Alloway-Greenwich Connection</a:t>
            </a:r>
            <a:br>
              <a:rPr lang="en-US" dirty="0" smtClean="0"/>
            </a:br>
            <a:r>
              <a:rPr lang="en-US" sz="2200" i="1" dirty="0" smtClean="0"/>
              <a:t>Source: Salem Quarter History Book</a:t>
            </a:r>
            <a:endParaRPr lang="en-US" sz="2200" i="1" dirty="0"/>
          </a:p>
        </p:txBody>
      </p:sp>
      <p:sp>
        <p:nvSpPr>
          <p:cNvPr id="3" name="Content Placeholder 2"/>
          <p:cNvSpPr>
            <a:spLocks noGrp="1"/>
          </p:cNvSpPr>
          <p:nvPr>
            <p:ph idx="1"/>
          </p:nvPr>
        </p:nvSpPr>
        <p:spPr>
          <a:xfrm>
            <a:off x="113524" y="1600200"/>
            <a:ext cx="9030476" cy="4525963"/>
          </a:xfrm>
        </p:spPr>
        <p:txBody>
          <a:bodyPr>
            <a:normAutofit fontScale="70000" lnSpcReduction="20000"/>
          </a:bodyPr>
          <a:lstStyle/>
          <a:p>
            <a:pPr lvl="0">
              <a:spcBef>
                <a:spcPts val="1200"/>
              </a:spcBef>
              <a:spcAft>
                <a:spcPts val="1200"/>
              </a:spcAft>
            </a:pPr>
            <a:r>
              <a:rPr lang="en-US" dirty="0" smtClean="0"/>
              <a:t>In 1783 Salem Monthly Meeting recommended that “Alloways Creek and Greenwich Preparative meetings be divided off and hold a separate monthly meeting at Friends Meetinghouse in Greenwich </a:t>
            </a:r>
            <a:r>
              <a:rPr lang="en-US" b="1" dirty="0" smtClean="0">
                <a:solidFill>
                  <a:srgbClr val="FFFF00"/>
                </a:solidFill>
              </a:rPr>
              <a:t>until a Meeting House may be built at Alloways Creek to accommodate such Meeting then said monthly meeting to be held alternately.</a:t>
            </a:r>
            <a:r>
              <a:rPr lang="en-US" dirty="0" smtClean="0"/>
              <a:t>”</a:t>
            </a:r>
          </a:p>
          <a:p>
            <a:pPr marL="0" lvl="0" indent="0">
              <a:spcBef>
                <a:spcPts val="1200"/>
              </a:spcBef>
              <a:spcAft>
                <a:spcPts val="1200"/>
              </a:spcAft>
              <a:buNone/>
            </a:pPr>
            <a:r>
              <a:rPr lang="en-US" dirty="0" smtClean="0"/>
              <a:t>Boundaries were established at a monthly meeting held on 29</a:t>
            </a:r>
            <a:r>
              <a:rPr lang="en-US" baseline="30000" dirty="0" smtClean="0"/>
              <a:t>th</a:t>
            </a:r>
            <a:r>
              <a:rPr lang="en-US" dirty="0" smtClean="0"/>
              <a:t> of Twelfth Month 1783:</a:t>
            </a:r>
          </a:p>
          <a:p>
            <a:pPr lvl="0">
              <a:spcBef>
                <a:spcPts val="1200"/>
              </a:spcBef>
              <a:spcAft>
                <a:spcPts val="1200"/>
              </a:spcAft>
            </a:pPr>
            <a:r>
              <a:rPr lang="en-US" dirty="0" smtClean="0"/>
              <a:t>All members north and west of Alloways Creek became members of Salem Particular Meeting.</a:t>
            </a:r>
          </a:p>
          <a:p>
            <a:pPr lvl="0">
              <a:spcBef>
                <a:spcPts val="1200"/>
              </a:spcBef>
              <a:spcAft>
                <a:spcPts val="1200"/>
              </a:spcAft>
            </a:pPr>
            <a:r>
              <a:rPr lang="en-US" b="1" dirty="0" smtClean="0">
                <a:solidFill>
                  <a:srgbClr val="FFFF00"/>
                </a:solidFill>
              </a:rPr>
              <a:t>All members south and east of Alloways Creek were to continue as members of Alloways Creek and Greenwich Preparative Meetings respectively, and to become members of the new Greenwich Monthly Meeting. </a:t>
            </a:r>
          </a:p>
        </p:txBody>
      </p:sp>
    </p:spTree>
    <p:extLst>
      <p:ext uri="{BB962C8B-B14F-4D97-AF65-F5344CB8AC3E}">
        <p14:creationId xmlns:p14="http://schemas.microsoft.com/office/powerpoint/2010/main" val="37416208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0858" y="2130425"/>
            <a:ext cx="8145344" cy="1470025"/>
          </a:xfrm>
        </p:spPr>
        <p:txBody>
          <a:bodyPr>
            <a:normAutofit/>
          </a:bodyPr>
          <a:lstStyle/>
          <a:p>
            <a:r>
              <a:rPr lang="en-US" sz="2000" dirty="0" smtClean="0"/>
              <a:t>The following photographs are courtesy of the </a:t>
            </a:r>
            <a:br>
              <a:rPr lang="en-US" sz="2000" dirty="0" smtClean="0"/>
            </a:br>
            <a:r>
              <a:rPr lang="en-US" sz="2000" dirty="0" smtClean="0"/>
              <a:t>Friends Historical Library at Swarthmore </a:t>
            </a:r>
            <a:r>
              <a:rPr lang="en-US" sz="2000" dirty="0"/>
              <a:t>College </a:t>
            </a:r>
            <a:r>
              <a:rPr lang="en-US" sz="2000" dirty="0" smtClean="0"/>
              <a:t/>
            </a:r>
            <a:br>
              <a:rPr lang="en-US" sz="2000" dirty="0" smtClean="0"/>
            </a:br>
            <a:r>
              <a:rPr lang="en-US" sz="2000" dirty="0" smtClean="0"/>
              <a:t>and the </a:t>
            </a:r>
            <a:br>
              <a:rPr lang="en-US" sz="2000" dirty="0" smtClean="0"/>
            </a:br>
            <a:r>
              <a:rPr lang="en-US" sz="2000" dirty="0" smtClean="0"/>
              <a:t>Salem </a:t>
            </a:r>
            <a:r>
              <a:rPr lang="en-US" sz="2000" dirty="0"/>
              <a:t>County Historical Society</a:t>
            </a:r>
          </a:p>
        </p:txBody>
      </p:sp>
    </p:spTree>
    <p:extLst>
      <p:ext uri="{BB962C8B-B14F-4D97-AF65-F5344CB8AC3E}">
        <p14:creationId xmlns:p14="http://schemas.microsoft.com/office/powerpoint/2010/main" val="2964405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0.711.15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76" y="958826"/>
            <a:ext cx="7634621" cy="5899174"/>
          </a:xfrm>
          <a:prstGeom prst="rect">
            <a:avLst/>
          </a:prstGeom>
        </p:spPr>
      </p:pic>
      <p:sp>
        <p:nvSpPr>
          <p:cNvPr id="3" name="Title 2"/>
          <p:cNvSpPr>
            <a:spLocks noGrp="1"/>
          </p:cNvSpPr>
          <p:nvPr>
            <p:ph type="title"/>
          </p:nvPr>
        </p:nvSpPr>
        <p:spPr>
          <a:xfrm>
            <a:off x="82728" y="73272"/>
            <a:ext cx="8945268" cy="1059422"/>
          </a:xfrm>
        </p:spPr>
        <p:txBody>
          <a:bodyPr>
            <a:noAutofit/>
          </a:bodyPr>
          <a:lstStyle/>
          <a:p>
            <a:pPr algn="l"/>
            <a:r>
              <a:rPr lang="en-US" sz="2000" dirty="0" smtClean="0"/>
              <a:t>Shelter </a:t>
            </a:r>
            <a:r>
              <a:rPr lang="en-US" sz="2000" dirty="0"/>
              <a:t>and privy at west door. P</a:t>
            </a:r>
            <a:r>
              <a:rPr lang="en-US" sz="2000" dirty="0" smtClean="0"/>
              <a:t>ossibly </a:t>
            </a:r>
            <a:r>
              <a:rPr lang="en-US" sz="2000" dirty="0"/>
              <a:t>the women’s privy because it is attached to the west (women’s side) door. </a:t>
            </a:r>
            <a:r>
              <a:rPr lang="en-US" sz="2000" dirty="0" smtClean="0"/>
              <a:t>O</a:t>
            </a:r>
            <a:r>
              <a:rPr lang="en-US" sz="1800" dirty="0" smtClean="0"/>
              <a:t>n the right is believed to be the Buttonwood Academy.</a:t>
            </a:r>
            <a:endParaRPr lang="en-US" sz="2000" dirty="0"/>
          </a:p>
        </p:txBody>
      </p:sp>
      <p:sp>
        <p:nvSpPr>
          <p:cNvPr id="6" name="Donut 5"/>
          <p:cNvSpPr/>
          <p:nvPr/>
        </p:nvSpPr>
        <p:spPr>
          <a:xfrm>
            <a:off x="7088151" y="4703845"/>
            <a:ext cx="1404859" cy="1426052"/>
          </a:xfrm>
          <a:prstGeom prst="donut">
            <a:avLst>
              <a:gd name="adj" fmla="val 685"/>
            </a:avLst>
          </a:prstGeom>
          <a:solidFill>
            <a:srgbClr val="FFFF00">
              <a:alpha val="36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wn Arrow 3"/>
          <p:cNvSpPr/>
          <p:nvPr/>
        </p:nvSpPr>
        <p:spPr>
          <a:xfrm rot="5400000">
            <a:off x="3631386" y="4803691"/>
            <a:ext cx="312677" cy="632772"/>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612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arthmore College - Swarthmore, PA, August 8, 2016 - 11 of 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3" y="0"/>
            <a:ext cx="9266058" cy="6748877"/>
          </a:xfrm>
          <a:prstGeom prst="rect">
            <a:avLst/>
          </a:prstGeom>
        </p:spPr>
      </p:pic>
    </p:spTree>
    <p:extLst>
      <p:ext uri="{BB962C8B-B14F-4D97-AF65-F5344CB8AC3E}">
        <p14:creationId xmlns:p14="http://schemas.microsoft.com/office/powerpoint/2010/main" val="18488560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79081"/>
          </a:xfrm>
        </p:spPr>
        <p:txBody>
          <a:bodyPr>
            <a:normAutofit/>
          </a:bodyPr>
          <a:lstStyle/>
          <a:p>
            <a:r>
              <a:rPr lang="en-US" sz="2000" dirty="0" smtClean="0">
                <a:solidFill>
                  <a:srgbClr val="F2F2F2"/>
                </a:solidFill>
              </a:rPr>
              <a:t>Alloways Creek Meetinghouse, date unknown. </a:t>
            </a:r>
            <a:br>
              <a:rPr lang="en-US" sz="2000" dirty="0" smtClean="0">
                <a:solidFill>
                  <a:srgbClr val="F2F2F2"/>
                </a:solidFill>
              </a:rPr>
            </a:br>
            <a:r>
              <a:rPr lang="en-US" sz="2000" dirty="0" smtClean="0">
                <a:solidFill>
                  <a:srgbClr val="F2F2F2"/>
                </a:solidFill>
              </a:rPr>
              <a:t>Note the absence of the portico over the newer west end door.</a:t>
            </a:r>
            <a:endParaRPr lang="en-US" sz="2000" dirty="0">
              <a:solidFill>
                <a:srgbClr val="F2F2F2"/>
              </a:solidFill>
            </a:endParaRPr>
          </a:p>
        </p:txBody>
      </p:sp>
      <p:pic>
        <p:nvPicPr>
          <p:cNvPr id="2" name="Picture 1" descr="000.711.1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5" y="844404"/>
            <a:ext cx="7823177" cy="5941201"/>
          </a:xfrm>
          <a:prstGeom prst="rect">
            <a:avLst/>
          </a:prstGeom>
        </p:spPr>
      </p:pic>
    </p:spTree>
    <p:extLst>
      <p:ext uri="{BB962C8B-B14F-4D97-AF65-F5344CB8AC3E}">
        <p14:creationId xmlns:p14="http://schemas.microsoft.com/office/powerpoint/2010/main" val="4042529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2750</TotalTime>
  <Words>1107</Words>
  <Application>Microsoft Macintosh PowerPoint</Application>
  <PresentationFormat>On-screen Show (4:3)</PresentationFormat>
  <Paragraphs>146</Paragraphs>
  <Slides>36</Slides>
  <Notes>11</Notes>
  <HiddenSlides>1</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 Black </vt:lpstr>
      <vt:lpstr>1756 Alloways Creek Quaker Meetinghouse</vt:lpstr>
      <vt:lpstr>Our goals today</vt:lpstr>
      <vt:lpstr>Handouts</vt:lpstr>
      <vt:lpstr>Significant History</vt:lpstr>
      <vt:lpstr>The Alloway-Greenwich Connection Source: Salem Quarter History Book</vt:lpstr>
      <vt:lpstr>The following photographs are courtesy of the  Friends Historical Library at Swarthmore College  and the  Salem County Historical Society</vt:lpstr>
      <vt:lpstr>Shelter and privy at west door. Possibly the women’s privy because it is attached to the west (women’s side) door. On the right is believed to be the Buttonwood Academy.</vt:lpstr>
      <vt:lpstr>PowerPoint Presentation</vt:lpstr>
      <vt:lpstr>Alloways Creek Meetinghouse, date unknown.  Note the absence of the portico over the newer west end door.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of the audience which had jammed the old Friends Meeting House in Hancock’s Bridge, following the meeting of members and friends of the Cumberland County Historical Society,  Salem County Historical Society, and the Cumberland County Friends of the Hancock House, as they stopped to meet and greet friends on the lawn of the building, which has a remarkable appeal to those who acknowledge the debt of the present to the past and recognize the obligation to future generations.   The building, in the traditional Friends architecture, is in an excellent state of preservation and the interior has recently been restored under the capable direction of the Salem County Historical Society, of which Walter Hall is the president, and he has been given a large share of the credit.   The group lingered here following the meeting and much attention was given to the memorial stones which extend on either side of the path from the entrance toward the road. Mr. Hall explained that when they first became interested in Friends who had been associated with this Friends Meeting years before, they found the modest headstones with the names of the old worthies likely to be lost or forgotten and so they had stones deeply cut with their names and dates and placed them just above the surface of the ground as an enduring memorial. “</vt:lpstr>
      <vt:lpstr>Alloways Creek Meetinghouse Interior, showing items on upstairs wall.   Framed documents were moved to Swarthmore Friends Historical Library.   The painting is of the Cedar Plank house in Salem: this picture on loan from the Salem County Historical Society  Note the old cushions on the benches, and the rope pulley system for opening and closing the upper partitions.</vt:lpstr>
      <vt:lpstr>Alloways Creek Meetinghouse Interior, showing items on upstairs wall.  Most were moved to Swarthmore Friends Historical Library.  Note the old cushions on the benches, and the clerk’s table.</vt:lpstr>
      <vt:lpstr>PowerPoint Presentation</vt:lpstr>
      <vt:lpstr>Photographs by Mary Waddington</vt:lpstr>
      <vt:lpstr>PowerPoint Presentation</vt:lpstr>
      <vt:lpstr>PowerPoint Presentation</vt:lpstr>
      <vt:lpstr>PowerPoint Presentation</vt:lpstr>
      <vt:lpstr>PowerPoint Presentation</vt:lpstr>
      <vt:lpstr>LAC meetinghouse today</vt:lpstr>
      <vt:lpstr>What’s Next?</vt:lpstr>
      <vt:lpstr>Uses Workshops</vt:lpstr>
      <vt:lpstr>Uses Workshops</vt:lpstr>
      <vt:lpstr>Current Preservation Efforts</vt:lpstr>
      <vt:lpstr>Connections to Salem Quarter Monthly Meetings</vt:lpstr>
      <vt:lpstr>Fundraising Plans</vt:lpstr>
      <vt:lpstr>Next Steps: How you can help us</vt:lpstr>
      <vt:lpstr>Members of the 1756 Alloways Creek Meetinghouse Committee</vt:lpstr>
      <vt:lpstr>Questions?</vt:lpstr>
      <vt:lpstr>More information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1756 Alloways Creek Quaker Meetinghouse</dc:title>
  <dc:creator>Mike Ayars</dc:creator>
  <cp:lastModifiedBy>Mike Ayars</cp:lastModifiedBy>
  <cp:revision>76</cp:revision>
  <cp:lastPrinted>2017-05-10T02:24:37Z</cp:lastPrinted>
  <dcterms:created xsi:type="dcterms:W3CDTF">2017-05-04T14:03:53Z</dcterms:created>
  <dcterms:modified xsi:type="dcterms:W3CDTF">2017-06-23T15:05:41Z</dcterms:modified>
</cp:coreProperties>
</file>